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65"/>
  </p:notesMasterIdLst>
  <p:handoutMasterIdLst>
    <p:handoutMasterId r:id="rId166"/>
  </p:handoutMasterIdLst>
  <p:sldIdLst>
    <p:sldId id="256" r:id="rId2"/>
    <p:sldId id="434" r:id="rId3"/>
    <p:sldId id="797" r:id="rId4"/>
    <p:sldId id="798" r:id="rId5"/>
    <p:sldId id="869" r:id="rId6"/>
    <p:sldId id="804" r:id="rId7"/>
    <p:sldId id="807" r:id="rId8"/>
    <p:sldId id="806" r:id="rId9"/>
    <p:sldId id="822" r:id="rId10"/>
    <p:sldId id="835" r:id="rId11"/>
    <p:sldId id="823" r:id="rId12"/>
    <p:sldId id="826" r:id="rId13"/>
    <p:sldId id="834" r:id="rId14"/>
    <p:sldId id="844" r:id="rId15"/>
    <p:sldId id="825" r:id="rId16"/>
    <p:sldId id="832" r:id="rId17"/>
    <p:sldId id="839" r:id="rId18"/>
    <p:sldId id="833" r:id="rId19"/>
    <p:sldId id="805" r:id="rId20"/>
    <p:sldId id="838" r:id="rId21"/>
    <p:sldId id="836" r:id="rId22"/>
    <p:sldId id="837" r:id="rId23"/>
    <p:sldId id="478" r:id="rId24"/>
    <p:sldId id="260" r:id="rId25"/>
    <p:sldId id="840" r:id="rId26"/>
    <p:sldId id="372" r:id="rId27"/>
    <p:sldId id="575" r:id="rId28"/>
    <p:sldId id="707" r:id="rId29"/>
    <p:sldId id="708" r:id="rId30"/>
    <p:sldId id="710" r:id="rId31"/>
    <p:sldId id="711" r:id="rId32"/>
    <p:sldId id="813" r:id="rId33"/>
    <p:sldId id="315" r:id="rId34"/>
    <p:sldId id="808" r:id="rId35"/>
    <p:sldId id="454" r:id="rId36"/>
    <p:sldId id="262" r:id="rId37"/>
    <p:sldId id="841" r:id="rId38"/>
    <p:sldId id="842" r:id="rId39"/>
    <p:sldId id="815" r:id="rId40"/>
    <p:sldId id="816" r:id="rId41"/>
    <p:sldId id="817" r:id="rId42"/>
    <p:sldId id="818" r:id="rId43"/>
    <p:sldId id="820" r:id="rId44"/>
    <p:sldId id="821" r:id="rId45"/>
    <p:sldId id="322" r:id="rId46"/>
    <p:sldId id="843" r:id="rId47"/>
    <p:sldId id="845" r:id="rId48"/>
    <p:sldId id="724" r:id="rId49"/>
    <p:sldId id="267" r:id="rId50"/>
    <p:sldId id="268" r:id="rId51"/>
    <p:sldId id="715" r:id="rId52"/>
    <p:sldId id="714" r:id="rId53"/>
    <p:sldId id="717" r:id="rId54"/>
    <p:sldId id="668" r:id="rId55"/>
    <p:sldId id="576" r:id="rId56"/>
    <p:sldId id="682" r:id="rId57"/>
    <p:sldId id="863" r:id="rId58"/>
    <p:sldId id="846" r:id="rId59"/>
    <p:sldId id="847" r:id="rId60"/>
    <p:sldId id="546" r:id="rId61"/>
    <p:sldId id="848" r:id="rId62"/>
    <p:sldId id="849" r:id="rId63"/>
    <p:sldId id="662" r:id="rId64"/>
    <p:sldId id="850" r:id="rId65"/>
    <p:sldId id="661" r:id="rId66"/>
    <p:sldId id="799" r:id="rId67"/>
    <p:sldId id="800" r:id="rId68"/>
    <p:sldId id="801" r:id="rId69"/>
    <p:sldId id="802" r:id="rId70"/>
    <p:sldId id="803" r:id="rId71"/>
    <p:sldId id="491" r:id="rId72"/>
    <p:sldId id="492" r:id="rId73"/>
    <p:sldId id="579" r:id="rId74"/>
    <p:sldId id="851" r:id="rId75"/>
    <p:sldId id="852" r:id="rId76"/>
    <p:sldId id="669" r:id="rId77"/>
    <p:sldId id="448" r:id="rId78"/>
    <p:sldId id="577" r:id="rId79"/>
    <p:sldId id="578" r:id="rId80"/>
    <p:sldId id="670" r:id="rId81"/>
    <p:sldId id="439" r:id="rId82"/>
    <p:sldId id="811" r:id="rId83"/>
    <p:sldId id="812" r:id="rId84"/>
    <p:sldId id="446" r:id="rId85"/>
    <p:sldId id="447" r:id="rId86"/>
    <p:sldId id="452" r:id="rId87"/>
    <p:sldId id="853" r:id="rId88"/>
    <p:sldId id="659" r:id="rId89"/>
    <p:sldId id="862" r:id="rId90"/>
    <p:sldId id="864" r:id="rId91"/>
    <p:sldId id="865" r:id="rId92"/>
    <p:sldId id="663" r:id="rId93"/>
    <p:sldId id="719" r:id="rId94"/>
    <p:sldId id="664" r:id="rId95"/>
    <p:sldId id="649" r:id="rId96"/>
    <p:sldId id="873" r:id="rId97"/>
    <p:sldId id="660" r:id="rId98"/>
    <p:sldId id="648" r:id="rId99"/>
    <p:sldId id="646" r:id="rId100"/>
    <p:sldId id="647" r:id="rId101"/>
    <p:sldId id="645" r:id="rId102"/>
    <p:sldId id="644" r:id="rId103"/>
    <p:sldId id="651" r:id="rId104"/>
    <p:sldId id="650" r:id="rId105"/>
    <p:sldId id="458" r:id="rId106"/>
    <p:sldId id="809" r:id="rId107"/>
    <p:sldId id="810" r:id="rId108"/>
    <p:sldId id="683" r:id="rId109"/>
    <p:sldId id="871" r:id="rId110"/>
    <p:sldId id="872" r:id="rId111"/>
    <p:sldId id="870" r:id="rId112"/>
    <p:sldId id="459" r:id="rId113"/>
    <p:sldId id="876" r:id="rId114"/>
    <p:sldId id="874" r:id="rId115"/>
    <p:sldId id="875" r:id="rId116"/>
    <p:sldId id="680" r:id="rId117"/>
    <p:sldId id="684" r:id="rId118"/>
    <p:sldId id="472" r:id="rId119"/>
    <p:sldId id="867" r:id="rId120"/>
    <p:sldId id="868" r:id="rId121"/>
    <p:sldId id="474" r:id="rId122"/>
    <p:sldId id="854" r:id="rId123"/>
    <p:sldId id="855" r:id="rId124"/>
    <p:sldId id="856" r:id="rId125"/>
    <p:sldId id="857" r:id="rId126"/>
    <p:sldId id="858" r:id="rId127"/>
    <p:sldId id="859" r:id="rId128"/>
    <p:sldId id="860" r:id="rId129"/>
    <p:sldId id="861" r:id="rId130"/>
    <p:sldId id="631" r:id="rId131"/>
    <p:sldId id="697" r:id="rId132"/>
    <p:sldId id="703" r:id="rId133"/>
    <p:sldId id="698" r:id="rId134"/>
    <p:sldId id="704" r:id="rId135"/>
    <p:sldId id="699" r:id="rId136"/>
    <p:sldId id="700" r:id="rId137"/>
    <p:sldId id="705" r:id="rId138"/>
    <p:sldId id="701" r:id="rId139"/>
    <p:sldId id="706" r:id="rId140"/>
    <p:sldId id="702" r:id="rId141"/>
    <p:sldId id="525" r:id="rId142"/>
    <p:sldId id="527" r:id="rId143"/>
    <p:sldId id="528" r:id="rId144"/>
    <p:sldId id="529" r:id="rId145"/>
    <p:sldId id="538" r:id="rId146"/>
    <p:sldId id="532" r:id="rId147"/>
    <p:sldId id="533" r:id="rId148"/>
    <p:sldId id="534" r:id="rId149"/>
    <p:sldId id="535" r:id="rId150"/>
    <p:sldId id="536" r:id="rId151"/>
    <p:sldId id="537" r:id="rId152"/>
    <p:sldId id="520" r:id="rId153"/>
    <p:sldId id="549" r:id="rId154"/>
    <p:sldId id="545" r:id="rId155"/>
    <p:sldId id="635" r:id="rId156"/>
    <p:sldId id="636" r:id="rId157"/>
    <p:sldId id="637" r:id="rId158"/>
    <p:sldId id="632" r:id="rId159"/>
    <p:sldId id="489" r:id="rId160"/>
    <p:sldId id="521" r:id="rId161"/>
    <p:sldId id="522" r:id="rId162"/>
    <p:sldId id="524" r:id="rId163"/>
    <p:sldId id="523" r:id="rId1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7B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1"/>
    <p:restoredTop sz="65972"/>
  </p:normalViewPr>
  <p:slideViewPr>
    <p:cSldViewPr snapToGrid="0" snapToObjects="1">
      <p:cViewPr>
        <p:scale>
          <a:sx n="52" d="100"/>
          <a:sy n="52" d="100"/>
        </p:scale>
        <p:origin x="1744" y="592"/>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105</a:t>
            </a:fld>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Let me take a few minutes to explain this graph.</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108</a:t>
            </a:fld>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Let me take a few minutes to explain this graph.</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109</a:t>
            </a:fld>
            <a:endParaRPr lang="en-US" altLang="en-US"/>
          </a:p>
        </p:txBody>
      </p:sp>
    </p:spTree>
    <p:extLst>
      <p:ext uri="{BB962C8B-B14F-4D97-AF65-F5344CB8AC3E}">
        <p14:creationId xmlns:p14="http://schemas.microsoft.com/office/powerpoint/2010/main" val="2175767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Let me take a few minutes to explain this graph.</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110</a:t>
            </a:fld>
            <a:endParaRPr lang="en-US" altLang="en-US"/>
          </a:p>
        </p:txBody>
      </p:sp>
    </p:spTree>
    <p:extLst>
      <p:ext uri="{BB962C8B-B14F-4D97-AF65-F5344CB8AC3E}">
        <p14:creationId xmlns:p14="http://schemas.microsoft.com/office/powerpoint/2010/main" val="6251402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Let me take a few minutes to explain this graph.</a:t>
            </a:r>
          </a:p>
          <a:p>
            <a:pPr>
              <a:spcBef>
                <a:spcPct val="0"/>
              </a:spcBef>
            </a:pPr>
            <a:endParaRPr lang="en-US" altLang="en-US" dirty="0"/>
          </a:p>
          <a:p>
            <a:pPr>
              <a:spcBef>
                <a:spcPct val="0"/>
              </a:spcBef>
            </a:pPr>
            <a:r>
              <a:rPr lang="en-US" altLang="en-US" dirty="0"/>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111</a:t>
            </a:fld>
            <a:endParaRPr lang="en-US" altLang="en-US"/>
          </a:p>
        </p:txBody>
      </p:sp>
    </p:spTree>
    <p:extLst>
      <p:ext uri="{BB962C8B-B14F-4D97-AF65-F5344CB8AC3E}">
        <p14:creationId xmlns:p14="http://schemas.microsoft.com/office/powerpoint/2010/main" val="19724265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112</a:t>
            </a:fld>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reminder, bias measures how far off our estimate is from the truth, for example this target on the left is an example of being unbiased. and variance refers to how precise our estimate is, so the target on the right shows a very precise result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113</a:t>
            </a:fld>
            <a:endParaRPr lang="en-US"/>
          </a:p>
        </p:txBody>
      </p:sp>
    </p:spTree>
    <p:extLst>
      <p:ext uri="{BB962C8B-B14F-4D97-AF65-F5344CB8AC3E}">
        <p14:creationId xmlns:p14="http://schemas.microsoft.com/office/powerpoint/2010/main" val="30373417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114</a:t>
            </a:fld>
            <a:endParaRPr lang="en-US" altLang="en-US"/>
          </a:p>
        </p:txBody>
      </p:sp>
    </p:spTree>
    <p:extLst>
      <p:ext uri="{BB962C8B-B14F-4D97-AF65-F5344CB8AC3E}">
        <p14:creationId xmlns:p14="http://schemas.microsoft.com/office/powerpoint/2010/main" val="29549524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115</a:t>
            </a:fld>
            <a:endParaRPr lang="en-US" altLang="en-US"/>
          </a:p>
        </p:txBody>
      </p:sp>
    </p:spTree>
    <p:extLst>
      <p:ext uri="{BB962C8B-B14F-4D97-AF65-F5344CB8AC3E}">
        <p14:creationId xmlns:p14="http://schemas.microsoft.com/office/powerpoint/2010/main" val="25230094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116</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Okay just in that sentence there were three concepts that may not have been total clear, so on our [click] </a:t>
            </a:r>
            <a:r>
              <a:rPr lang="en-US" altLang="en-US" dirty="0" err="1"/>
              <a:t>todo</a:t>
            </a:r>
            <a:r>
              <a:rPr lang="en-US" altLang="en-US" dirty="0"/>
              <a:t>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117</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118</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as a recap, when the outcome model is WRONG, using the ATO weights improves the bias [click] so this is a good thing!</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119</a:t>
            </a:fld>
            <a:endParaRPr lang="en-US" altLang="en-US"/>
          </a:p>
        </p:txBody>
      </p:sp>
    </p:spTree>
    <p:extLst>
      <p:ext uri="{BB962C8B-B14F-4D97-AF65-F5344CB8AC3E}">
        <p14:creationId xmlns:p14="http://schemas.microsoft.com/office/powerpoint/2010/main" val="93482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when the outcome model is RIGHT there is little sacrifice in terms of variance when using the ATO weights, so the downsides are pretty minimal</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120</a:t>
            </a:fld>
            <a:endParaRPr lang="en-US" altLang="en-US"/>
          </a:p>
        </p:txBody>
      </p:sp>
    </p:spTree>
    <p:extLst>
      <p:ext uri="{BB962C8B-B14F-4D97-AF65-F5344CB8AC3E}">
        <p14:creationId xmlns:p14="http://schemas.microsoft.com/office/powerpoint/2010/main" val="8055322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famous paper that criticizes double robust estimators by Kang and Schafer from 2007. As we’ve discussed, doubly robust estimators will give a consistent result as long as either the propensity score model or the outcome model are correctly specified. But what if they are both a little wrong? [click] This paper has a famous line "two wrong models are not better than one" It demonstrated that under certain circumstances, if both models are wrong, it is worse than just fitting one wrong model. They were using the ATE weights and a lot of the bias they saw was likely due to the finite sample properties we’ve discussed here. I’d like to investigate whether these newer ATO weights would produce similar results, and I suspect they would not.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124</a:t>
            </a:fld>
            <a:endParaRPr lang="en-US"/>
          </a:p>
        </p:txBody>
      </p:sp>
    </p:spTree>
    <p:extLst>
      <p:ext uri="{BB962C8B-B14F-4D97-AF65-F5344CB8AC3E}">
        <p14:creationId xmlns:p14="http://schemas.microsoft.com/office/powerpoint/2010/main" val="41055497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discussed previously that the propensity score model is consistent as long as there are no unmeasured confounders</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126</a:t>
            </a:fld>
            <a:endParaRPr lang="en-US" altLang="en-US"/>
          </a:p>
        </p:txBody>
      </p:sp>
    </p:spTree>
    <p:extLst>
      <p:ext uri="{BB962C8B-B14F-4D97-AF65-F5344CB8AC3E}">
        <p14:creationId xmlns:p14="http://schemas.microsoft.com/office/powerpoint/2010/main" val="5060598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 mentioned that I have created an R package on CRAN that allows you to do a sensitivity analysis to test how much this assumption is impacting your results. I have been working to further this research and trying to find ways to simplify these sensitivity analyses so they are used more broadly.</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127</a:t>
            </a:fld>
            <a:endParaRPr lang="en-US" altLang="en-US"/>
          </a:p>
        </p:txBody>
      </p:sp>
    </p:spTree>
    <p:extLst>
      <p:ext uri="{BB962C8B-B14F-4D97-AF65-F5344CB8AC3E}">
        <p14:creationId xmlns:p14="http://schemas.microsoft.com/office/powerpoint/2010/main" val="14440991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ophthalmology, there is a large observational database called the IRIS registry that is essentially health records for over 41 million unique patients. At Johns Hopkins there is a clinical trial for ophthalmology patients called the “POINT” trial. We have teamed up with both research groups and are working to see if we can create a “control” group from the IRIS data that matches that of the clinical trial. This would allow us to augment clinical trials with observational data.  We're trying to use propensity score weighting to this end.</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129</a:t>
            </a:fld>
            <a:endParaRPr lang="en-US"/>
          </a:p>
        </p:txBody>
      </p:sp>
    </p:spTree>
    <p:extLst>
      <p:ext uri="{BB962C8B-B14F-4D97-AF65-F5344CB8AC3E}">
        <p14:creationId xmlns:p14="http://schemas.microsoft.com/office/powerpoint/2010/main" val="33135296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143</a:t>
            </a:fld>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144</a:t>
            </a:fld>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145</a:t>
            </a:fld>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146</a:t>
            </a:fld>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147</a:t>
            </a:fld>
            <a:endParaRPr lang="en-U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148</a:t>
            </a:fld>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149</a:t>
            </a:fld>
            <a:endParaRPr lang="en-US"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150</a:t>
            </a:fld>
            <a:endParaRPr lang="en-US"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151</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It turns out that this paper used something known as a doubly robust estimator and this doubly robust estimator has not been defined for these new weights, so before I can refute any claims I need to derive this along with a large sample variance estimator. so this motivates the rest of my talk</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152</a:t>
            </a:fld>
            <a:endParaRPr lang="en-US"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153</a:t>
            </a:fld>
            <a:endParaRPr lang="en-US"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154</a:t>
            </a:fld>
            <a:endParaRPr lang="en-US"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155</a:t>
            </a:fld>
            <a:endParaRPr lang="en-US"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156</a:t>
            </a:fld>
            <a:endParaRPr lang="en-US"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157</a:t>
            </a:fld>
            <a:endParaRPr lang="en-US"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158</a:t>
            </a:fld>
            <a:endParaRPr lang="en-US"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159</a:t>
            </a:fld>
            <a:endParaRPr lang="en-US"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160</a:t>
            </a:fld>
            <a:endParaRPr lang="en-US"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161</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162</a:t>
            </a:fld>
            <a:endParaRPr lang="en-US"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163</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Define what it means to be doubly robust and show the estimator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I'm going to refute some claims</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18</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give a sneak peek at my results, since I'm going to be spending some time on background, I want to make sure you all have a good idea of where we're heading.</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19</a:t>
            </a:fld>
            <a:endParaRPr lang="en-US"/>
          </a:p>
        </p:txBody>
      </p:sp>
    </p:spTree>
    <p:extLst>
      <p:ext uri="{BB962C8B-B14F-4D97-AF65-F5344CB8AC3E}">
        <p14:creationId xmlns:p14="http://schemas.microsoft.com/office/powerpoint/2010/main" val="163379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here is a graph that I will be showing in more detail later in the talk - then it will have a real y-axis, legend, etc. But for now, let's just assume that going up vertically is bad, horizontally I have my sample size, the blue line [click] shows a traditional propensity score weighting method, and the purple line [click] shows the new weighting method. SO pretty much regardless of sample size, the new weights are consistently better than the old weights. And the old weights improve as the sample size increases. I'm going to be diving into the nitty gritty here so you'll have a much better idea of what is going on, but I just wanted to give a little sneak peek to get everyone excited about this topic.</a:t>
            </a:r>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To start off, I just wanted to show a large overview of the problems I've been working on in my doctoral and postdoctoral work. 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a:p>
            <a:pPr>
              <a:spcBef>
                <a:spcPct val="0"/>
              </a:spcBef>
            </a:pPr>
            <a:endParaRPr lang="en-US" altLang="en-US" dirty="0"/>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In the data science world, sometime this is known as A/B testing, for example you may randomly assign some website visitors to see a new promotion. And you'd be interested in assessing how that promotion effects sales. A lot of the terminology for the line of causal inference that I will be discussing came out with the medical field as the direct application, so I will be using the words "Treatment" and "Exposure" </a:t>
            </a:r>
            <a:r>
              <a:rPr lang="en-US" altLang="en-US" dirty="0" err="1"/>
              <a:t>interchangably</a:t>
            </a:r>
            <a:endParaRPr lang="en-US" altLang="en-US" dirty="0"/>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talk, I am just going to focus on two areas I’ve contributed to</a:t>
            </a:r>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Another example of an observational study is one I'm hoping to implement in the future. This one would examine the best way to teach students interested in pursing a career in data science the software language R. There is a new suite of R packages, known as the </a:t>
            </a:r>
            <a:r>
              <a:rPr lang="en-US" altLang="en-US" dirty="0" err="1"/>
              <a:t>tidyverse</a:t>
            </a:r>
            <a:r>
              <a:rPr lang="en-US" altLang="en-US" dirty="0"/>
              <a:t>, that contains tools for data analysis. These tools are much more opinionated or rigid than implementing the same techniques using just the base R software without any packages. To me, it's akin to using software like SAS or Stata, where there are really recipes for completing certain types of analyses. So there is a bit of debate over whether we can jump in and teach students this suite of packages prior to teaching them the fundamentals of R programming. This question has been raised multiple times, but hasn't been formally tested. Since it is challenging to randomly assign students to learn using a different paradigm, we could collect data on how students DID learn and attempt to adjust for pre-exposure characteristics to allow us to draw inference on which of these methods yields a more successful data scientist, another metric that we'd have to define. For example, students who decide to learn base R first may be more likely to understand statistical concepts, and if we didn't adjust for this it could look like teaching base R is preferable. SO these are just some examples of observational studies that have been or can be conducted</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the main challenge with these observational studies is that there is non-random treatment assignment. One way to account  for this non random treatment assignment is via propensity scores. The propensity score is denoted here as </a:t>
            </a:r>
            <a:r>
              <a:rPr lang="en-US" altLang="en-US" dirty="0" err="1"/>
              <a:t>ei</a:t>
            </a:r>
            <a:r>
              <a:rPr lang="en-US" altLang="en-US" dirty="0"/>
              <a:t>. It is the probability that you received treatment, or whatever the exposure of interest is, given your observed pre-treatment or pre-exposure,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first assumption, there is no way to actually test this, but sensitivity analyses can be done to assess how much an unmeasured confounder could influence your final result. </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a brief aside, to perform these sensitivity analyses, I have created an R package called </a:t>
            </a:r>
            <a:r>
              <a:rPr lang="en-US" altLang="en-US" dirty="0" err="1"/>
              <a:t>tipr</a:t>
            </a:r>
            <a:r>
              <a:rPr lang="en-US" altLang="en-US" dirty="0"/>
              <a:t>, named because it allows you to perform tipping point sensitivity analyses, that is currently on CRAN</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way this talk is going to work is I will have some equations for those of you who get excited about understanding precisely what I’ve done, but they will always be coupled with a high level visual explanation to clarify, so if you aren’t quite following the equation, just hang tight for the high level explanation, and if something still isn’t clear, please interrupt me I’m happy to clarify at any point</a:t>
            </a:r>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5</a:t>
            </a:fld>
            <a:endParaRPr lang="en-US" altLang="en-US"/>
          </a:p>
        </p:txBody>
      </p:sp>
    </p:spTree>
    <p:extLst>
      <p:ext uri="{BB962C8B-B14F-4D97-AF65-F5344CB8AC3E}">
        <p14:creationId xmlns:p14="http://schemas.microsoft.com/office/powerpoint/2010/main" val="4185435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now compare the outcome between the exposed group and the control group in the same way we would in a randomized trial because it's a fair comparison, we know they are balanced on this summary measure, the propensity score, of their pretreatment characteristics</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 by showing this </a:t>
            </a:r>
            <a:r>
              <a:rPr lang="en-US" dirty="0" err="1"/>
              <a:t>xkcd</a:t>
            </a:r>
            <a:r>
              <a:rPr lang="en-US" dirty="0"/>
              <a:t> comic. This is a pretty famous one, many of you have probably already seen it. SO here the protagonist states "I used to think correlation implied causation, then I took a statistics class, now I don't" and his friend says "sounds like the class helped" which the protagonist replies</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6</a:t>
            </a:fld>
            <a:endParaRPr lang="en-US"/>
          </a:p>
        </p:txBody>
      </p:sp>
    </p:spTree>
    <p:extLst>
      <p:ext uri="{BB962C8B-B14F-4D97-AF65-F5344CB8AC3E}">
        <p14:creationId xmlns:p14="http://schemas.microsoft.com/office/powerpoint/2010/main" val="249467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[click] upweight or down weight participants so the two groups are comparable. SO now we can estimate that treatment or exposure effect in an unbiased way, because again due to the weighting we are balanced on this summary measure of pretreatment characteristics</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consistent estimator of the exposure effect as long the propensity score is correct, that is we've measured all of the pre-treatment characteristics that are associated with both the exposure and the outcome</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56</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two weights we are going to talk about here are ATE weights, or average treatment effect weights. These are a more traditional, or older weighting scheme. and ATO weights, or average treatment effect among the overlap population. These are the new weights that my contributions are based on. I will define these in detail soon, but I just want to get the acronyms out there so you can follow along from here.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57</a:t>
            </a:fld>
            <a:endParaRPr lang="en-US" altLang="en-US"/>
          </a:p>
        </p:txBody>
      </p:sp>
    </p:spTree>
    <p:extLst>
      <p:ext uri="{BB962C8B-B14F-4D97-AF65-F5344CB8AC3E}">
        <p14:creationId xmlns:p14="http://schemas.microsoft.com/office/powerpoint/2010/main" val="40250322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I mentioned, the freedman and berk paper we are trying to refute used what is known as a "doubly robust" estimator for the exposure effect. And what this means, is they want to use a propensity score model AND adjust an outcome model</a:t>
            </a:r>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"well...maybe". This is such a great joke, and a bit of a jab at modern statistics for a few reasons. First of all, it highlights the catch phrase that pretty much everyone associates with our field "correlation is not causation", but it also highlights that in general we ARE interested in casual effects, for example here, the friend is implying that the course CAUSED the protagonist to learn something about statistics, the joke being that he couldn't quite be sure if the class is what taught him that, maybe he would have thought of it on his own anyways! </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7</a:t>
            </a:fld>
            <a:endParaRPr lang="en-US"/>
          </a:p>
        </p:txBody>
      </p:sp>
    </p:spTree>
    <p:extLst>
      <p:ext uri="{BB962C8B-B14F-4D97-AF65-F5344CB8AC3E}">
        <p14:creationId xmlns:p14="http://schemas.microsoft.com/office/powerpoint/2010/main" val="27543854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That is where doubly robust estimation comes in. [click] to do this we first fit the propensity score model [click] then we fit two outcome models, one among the exposed and one among the control group [click] we use these to estimate the treatment effect [click] As long as ONE is correctly specified your result will be consistent</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this means you either have to correctly specify the propensity score model OR correctly specify the outcome model in order to get an unbiased result (consistent here means that with unlimited data we’d get to the truth, or an unbiased estimate)</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can be solved by simultaneously solving these estimating equations where we have 6 parameters. The first three are the components of the doubly robust estimator, the fourth accounts for fitting the outcome model among the treated, the next is for fitting the outcome model among the controls, and the final equation accounts for fitting the propensity score model</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set this equal to 0 and solve for each of the parameters of interest simultaneously</a:t>
            </a:r>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Since these estimating equations are unbiased, U of theta is an example of an M-estimator. The asymptotic distribution of an M estimator is the following.</a:t>
            </a:r>
          </a:p>
          <a:p>
            <a:pPr>
              <a:spcBef>
                <a:spcPct val="0"/>
              </a:spcBef>
            </a:pPr>
            <a:endParaRPr lang="en-US" altLang="en-US" dirty="0"/>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fact that we have really hammered home this idea that correlation isn't causation, I contend that sometimes we are interested in a causal effect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8</a:t>
            </a:fld>
            <a:endParaRPr lang="en-US"/>
          </a:p>
        </p:txBody>
      </p:sp>
    </p:spTree>
    <p:extLst>
      <p:ext uri="{BB962C8B-B14F-4D97-AF65-F5344CB8AC3E}">
        <p14:creationId xmlns:p14="http://schemas.microsoft.com/office/powerpoint/2010/main" val="597826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 is the model-based estimate, the negative expectation of the derivative of u of theta</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B is the variance of the score function, the expectation of u times u transpose</a:t>
            </a:r>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weights we are talking about again. There are many different potential weighting schemes based on the target population, or causal </a:t>
            </a:r>
            <a:r>
              <a:rPr lang="en-US" altLang="en-US" dirty="0" err="1"/>
              <a:t>estimand</a:t>
            </a:r>
            <a:r>
              <a:rPr lang="en-US" altLang="en-US" dirty="0"/>
              <a:t>, you are interested in. For this talk, we are going to talk about two, a classic weighting scheme for the Average treatment effect and a newer weighting schemes the average treatment effect among the overlap population. </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 So basically you're pulling the covariates in your treatment and control groups to match the distribution of covariates in the overall population.</a:t>
            </a:r>
          </a:p>
          <a:p>
            <a:pPr>
              <a:spcBef>
                <a:spcPct val="0"/>
              </a:spcBef>
            </a:pPr>
            <a:r>
              <a:rPr lang="en-US" altLang="en-US" dirty="0"/>
              <a:t>While this is often declared as the population of interest because it lets you estimate what the treatment effect would be in the overall population,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1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I have a mirrored histogram of the propensity scores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For example [click]here we one participant in the far end of the control group. They have a propensity score greater than 0.99. And above them, in the treatment group, we have about 24 participants that also have a propensity score greater than .99.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it wants them to look like the overall population. We would expect that we will need to upweight some of these control patients on the higher side of the propensity scores, and upweight some of these treated participants on the low side of the propensity scores.</a:t>
            </a:r>
          </a:p>
          <a:p>
            <a:pPr>
              <a:spcBef>
                <a:spcPct val="0"/>
              </a:spcBef>
            </a:pPr>
            <a:endParaRPr lang="en-US" altLang="en-US" dirty="0"/>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I would say often we are interested in a causal effect. For example, we don't just care that smoking is correlated with lung cancer incidence, it matters that smoking actually CAUSES lung cancer. So how can we tell the difference between two things that are correlated and relationships that are causal?</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a:t>
            </a:fld>
            <a:endParaRPr lang="en-US"/>
          </a:p>
        </p:txBody>
      </p:sp>
    </p:spTree>
    <p:extLst>
      <p:ext uri="{BB962C8B-B14F-4D97-AF65-F5344CB8AC3E}">
        <p14:creationId xmlns:p14="http://schemas.microsoft.com/office/powerpoint/2010/main" val="2012043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dirty="0"/>
              <a:t>In other words, the green and blue represent the pseudo population created by using the weights (Frequency counts for a pseudo population based on the weights) [click] This guy at the far end has a propensity score greater than .99, and therefore ends up accounting for [click]151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Then these 24 participants in the treatment group end up with weights around 1, so they each represent [click] 1 person in the pseudo-population</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overlap weights. These were derived by Li et al in 2016 estimate the average treatment effect among the overlap population. Here, we are constructing a pseudo-population that will have the most overlap in the covariate space between treatment groups. In practice, this creates a cohort often very similar to a matched cohort, with some improved variance properties. Here the weight is 1 minus the propensity score for the treated and the propensity score for the controls. So this is going to be bounded by 0 and 1, making it more stable</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is what that pseudo population looks like. [click] Now this one person in the control group, has a weight around 1 rather than 151, so they just represent [click] one person in the pseudo population. Up here, our [click] 24 treated participants now have weights of around 0.01, [click]they now are significantly down-weighted in this new pseudo population</a:t>
            </a:r>
          </a:p>
          <a:p>
            <a:pPr>
              <a:spcBef>
                <a:spcPct val="0"/>
              </a:spcBef>
            </a:pPr>
            <a:endParaRPr lang="en-US" altLang="en-US" dirty="0"/>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two pseudo-populations side by side so you can get a better idea for the difference, with those ATE weights causing the population to increase, potentially blowing up in the tails, and the ATO weights attenuating the population, making it more stable than the ATE weighted group.</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88</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Two things we DO NOT want in statistics are increased bias and increased variance. According to this paper, [click] propensity score weighting does BOTH! It increases [click] bias and [click] increases the variance. So based on this paper alone, I would say [click] NO don’t use propensity score weighting! But maybe that isn’t the full story</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89</a:t>
            </a:fld>
            <a:endParaRPr lang="en-US" altLang="en-US"/>
          </a:p>
        </p:txBody>
      </p:sp>
    </p:spTree>
    <p:extLst>
      <p:ext uri="{BB962C8B-B14F-4D97-AF65-F5344CB8AC3E}">
        <p14:creationId xmlns:p14="http://schemas.microsoft.com/office/powerpoint/2010/main" val="22637630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reminder, bias measures how far off our estimate is from the truth, for example this target on the left is an example of being unbiased. and variance refers to how precise our estimate is, so the target on the right shows a very precise result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90</a:t>
            </a:fld>
            <a:endParaRPr lang="en-US"/>
          </a:p>
        </p:txBody>
      </p:sp>
    </p:spTree>
    <p:extLst>
      <p:ext uri="{BB962C8B-B14F-4D97-AF65-F5344CB8AC3E}">
        <p14:creationId xmlns:p14="http://schemas.microsoft.com/office/powerpoint/2010/main" val="1336706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there's a field known as "causal inference" that seeks to answer this very question.</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10</a:t>
            </a:fld>
            <a:endParaRPr lang="en-US"/>
          </a:p>
        </p:txBody>
      </p:sp>
    </p:spTree>
    <p:extLst>
      <p:ext uri="{BB962C8B-B14F-4D97-AF65-F5344CB8AC3E}">
        <p14:creationId xmlns:p14="http://schemas.microsoft.com/office/powerpoint/2010/main" val="5587382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Freedman and Berk, propensity score weighting leads to results that are BOTH biased and have high variance so…not great.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91</a:t>
            </a:fld>
            <a:endParaRPr lang="en-US"/>
          </a:p>
        </p:txBody>
      </p:sp>
    </p:spTree>
    <p:extLst>
      <p:ext uri="{BB962C8B-B14F-4D97-AF65-F5344CB8AC3E}">
        <p14:creationId xmlns:p14="http://schemas.microsoft.com/office/powerpoint/2010/main" val="14099443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These are known to be unstable because the weights can range </a:t>
            </a:r>
            <a:r>
              <a:rPr lang="en-US" altLang="en-US"/>
              <a:t>from 1 </a:t>
            </a:r>
            <a:r>
              <a:rPr lang="en-US" altLang="en-US" dirty="0"/>
              <a:t>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93</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and this is a doubly robust estimator, so we would expect the estimate to be consistent, and therefore the bias to reduce as the sample size increases, but the rate at which it is decreasing is definitely of interest. We also introduced this new weighting scheme to see how it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94</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95</a:t>
            </a:fld>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96</a:t>
            </a:fld>
            <a:endParaRPr lang="en-US"/>
          </a:p>
        </p:txBody>
      </p:sp>
    </p:spTree>
    <p:extLst>
      <p:ext uri="{BB962C8B-B14F-4D97-AF65-F5344CB8AC3E}">
        <p14:creationId xmlns:p14="http://schemas.microsoft.com/office/powerpoint/2010/main" val="54255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[click][click]This is a doubly robust set up, such that because one of the two models is correct, in this case the propensity score model, we should be getting a consistent result. BUT as we know in statistics, when we say we should get a consistent result, we are often talking about in an infinite sample, which is never the reality. In reality we have finite samples, and these samples can suffer from finite sample bias.</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97</a:t>
            </a:fld>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98</a:t>
            </a:fld>
            <a:endParaRPr lang="en-US"/>
          </a:p>
        </p:txBody>
      </p:sp>
    </p:spTree>
    <p:extLst>
      <p:ext uri="{BB962C8B-B14F-4D97-AF65-F5344CB8AC3E}">
        <p14:creationId xmlns:p14="http://schemas.microsoft.com/office/powerpoint/2010/main" val="38738584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103</a:t>
            </a:fld>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104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57.tif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digitalspy.com/tv/ustv/news/a802939/sesame-street-dropping-three-classic-resident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4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3.tiff"/><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5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5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tiff"/><Relationship Id="rId4" Type="http://schemas.openxmlformats.org/officeDocument/2006/relationships/image" Target="../media/image20.tiff"/></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25.tiff"/><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4.png"/><Relationship Id="rId4" Type="http://schemas.openxmlformats.org/officeDocument/2006/relationships/image" Target="../media/image20.tiff"/></Relationships>
</file>

<file path=ppt/slides/_rels/slide8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83.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25.tif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4.png"/><Relationship Id="rId4" Type="http://schemas.openxmlformats.org/officeDocument/2006/relationships/image" Target="../media/image20.tiff"/></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25.tiff"/><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4.png"/><Relationship Id="rId4" Type="http://schemas.openxmlformats.org/officeDocument/2006/relationships/image" Target="../media/image20.tiff"/></Relationships>
</file>

<file path=ppt/slides/_rels/slide8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dirty="0">
                <a:latin typeface="Franklin Gothic Medium" panose="020B0603020102020204" pitchFamily="34" charset="0"/>
              </a:rPr>
              <a:t>A case for propensity score weighting: a doubly robust estimator for overlap weights</a:t>
            </a:r>
            <a:endParaRPr lang="en-US" altLang="en-US" sz="4800" dirty="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Rectangle 1">
            <a:extLst>
              <a:ext uri="{FF2B5EF4-FFF2-40B4-BE49-F238E27FC236}">
                <a16:creationId xmlns:a16="http://schemas.microsoft.com/office/drawing/2014/main" id="{0C60358F-5A21-3048-951E-83C797D5BBC0}"/>
              </a:ext>
            </a:extLst>
          </p:cNvPr>
          <p:cNvSpPr/>
          <p:nvPr/>
        </p:nvSpPr>
        <p:spPr>
          <a:xfrm>
            <a:off x="1112838" y="114300"/>
            <a:ext cx="9738042"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Rectangle 1">
            <a:extLst>
              <a:ext uri="{FF2B5EF4-FFF2-40B4-BE49-F238E27FC236}">
                <a16:creationId xmlns:a16="http://schemas.microsoft.com/office/drawing/2014/main" id="{0C60358F-5A21-3048-951E-83C797D5BBC0}"/>
              </a:ext>
            </a:extLst>
          </p:cNvPr>
          <p:cNvSpPr/>
          <p:nvPr/>
        </p:nvSpPr>
        <p:spPr>
          <a:xfrm>
            <a:off x="2377440" y="114300"/>
            <a:ext cx="847344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32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07C6B3DC-DD47-9942-9959-1A09E005EA38}"/>
              </a:ext>
            </a:extLst>
          </p:cNvPr>
          <p:cNvSpPr/>
          <p:nvPr/>
        </p:nvSpPr>
        <p:spPr>
          <a:xfrm>
            <a:off x="8847138" y="2682240"/>
            <a:ext cx="1579562" cy="86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Rectangle 1">
            <a:extLst>
              <a:ext uri="{FF2B5EF4-FFF2-40B4-BE49-F238E27FC236}">
                <a16:creationId xmlns:a16="http://schemas.microsoft.com/office/drawing/2014/main" id="{0C60358F-5A21-3048-951E-83C797D5BBC0}"/>
              </a:ext>
            </a:extLst>
          </p:cNvPr>
          <p:cNvSpPr/>
          <p:nvPr/>
        </p:nvSpPr>
        <p:spPr>
          <a:xfrm>
            <a:off x="2377440" y="1249680"/>
            <a:ext cx="6469698" cy="3931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480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498470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874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7875E3-B1B6-5945-AEF4-B837409B7ABA}"/>
              </a:ext>
            </a:extLst>
          </p:cNvPr>
          <p:cNvGrpSpPr/>
          <p:nvPr/>
        </p:nvGrpSpPr>
        <p:grpSpPr>
          <a:xfrm>
            <a:off x="1665195" y="1398494"/>
            <a:ext cx="8861610" cy="4105835"/>
            <a:chOff x="1667436" y="1398494"/>
            <a:chExt cx="8861610" cy="4105835"/>
          </a:xfrm>
        </p:grpSpPr>
        <p:sp>
          <p:nvSpPr>
            <p:cNvPr id="2" name="Oval 1">
              <a:extLst>
                <a:ext uri="{FF2B5EF4-FFF2-40B4-BE49-F238E27FC236}">
                  <a16:creationId xmlns:a16="http://schemas.microsoft.com/office/drawing/2014/main" id="{58166253-CC04-7145-A55F-20CE01C49E9E}"/>
                </a:ext>
              </a:extLst>
            </p:cNvPr>
            <p:cNvSpPr/>
            <p:nvPr/>
          </p:nvSpPr>
          <p:spPr>
            <a:xfrm>
              <a:off x="1667436" y="1398494"/>
              <a:ext cx="4105835" cy="410583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9F85FC6B-78D0-AD46-BA8B-114AF93235ED}"/>
                </a:ext>
              </a:extLst>
            </p:cNvPr>
            <p:cNvSpPr/>
            <p:nvPr/>
          </p:nvSpPr>
          <p:spPr>
            <a:xfrm>
              <a:off x="2317376" y="2048434"/>
              <a:ext cx="2805953" cy="280595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6E7B058-EEF9-B74D-A359-EFFA55C83F3D}"/>
                </a:ext>
              </a:extLst>
            </p:cNvPr>
            <p:cNvSpPr/>
            <p:nvPr/>
          </p:nvSpPr>
          <p:spPr>
            <a:xfrm>
              <a:off x="2911287" y="2642345"/>
              <a:ext cx="1618131" cy="1618131"/>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6C9103B-9A36-4F45-8007-688109915497}"/>
                </a:ext>
              </a:extLst>
            </p:cNvPr>
            <p:cNvSpPr/>
            <p:nvPr/>
          </p:nvSpPr>
          <p:spPr>
            <a:xfrm>
              <a:off x="6423211"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904DA-497A-E748-981E-488066FEBF80}"/>
                </a:ext>
              </a:extLst>
            </p:cNvPr>
            <p:cNvSpPr/>
            <p:nvPr/>
          </p:nvSpPr>
          <p:spPr>
            <a:xfrm>
              <a:off x="7073151"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7D52F3-37E0-444B-A012-B4CB2723070F}"/>
                </a:ext>
              </a:extLst>
            </p:cNvPr>
            <p:cNvSpPr/>
            <p:nvPr/>
          </p:nvSpPr>
          <p:spPr>
            <a:xfrm>
              <a:off x="7667062"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E7264AAB-ED97-7340-9B9C-269DA57E3A6D}"/>
              </a:ext>
            </a:extLst>
          </p:cNvPr>
          <p:cNvSpPr/>
          <p:nvPr/>
        </p:nvSpPr>
        <p:spPr>
          <a:xfrm>
            <a:off x="2384613" y="200809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A47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9DC549-BCDE-0849-B14D-8D0E3DDF452B}"/>
              </a:ext>
            </a:extLst>
          </p:cNvPr>
          <p:cNvSpPr/>
          <p:nvPr/>
        </p:nvSpPr>
        <p:spPr>
          <a:xfrm rot="4921620" flipV="1">
            <a:off x="2117910" y="233082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A47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4E0EF9-6703-CF49-8A4C-E38301136D8D}"/>
              </a:ext>
            </a:extLst>
          </p:cNvPr>
          <p:cNvSpPr/>
          <p:nvPr/>
        </p:nvSpPr>
        <p:spPr>
          <a:xfrm rot="2286970">
            <a:off x="1959752" y="2805682"/>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 name="Freeform 12">
            <a:extLst>
              <a:ext uri="{FF2B5EF4-FFF2-40B4-BE49-F238E27FC236}">
                <a16:creationId xmlns:a16="http://schemas.microsoft.com/office/drawing/2014/main" id="{9801F2C4-579A-7149-905B-1254025AE0CF}"/>
              </a:ext>
            </a:extLst>
          </p:cNvPr>
          <p:cNvSpPr/>
          <p:nvPr/>
        </p:nvSpPr>
        <p:spPr>
          <a:xfrm>
            <a:off x="6032615" y="137149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9EE31EA-8191-3242-B8EF-58CC34A5EDC8}"/>
              </a:ext>
            </a:extLst>
          </p:cNvPr>
          <p:cNvSpPr/>
          <p:nvPr/>
        </p:nvSpPr>
        <p:spPr>
          <a:xfrm rot="4921620" flipV="1">
            <a:off x="5765912" y="169422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1B4835-DE9D-2343-9FD7-630BFB7CBF40}"/>
              </a:ext>
            </a:extLst>
          </p:cNvPr>
          <p:cNvSpPr/>
          <p:nvPr/>
        </p:nvSpPr>
        <p:spPr>
          <a:xfrm rot="2286970">
            <a:off x="5607754" y="2169081"/>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Oval 15">
            <a:extLst>
              <a:ext uri="{FF2B5EF4-FFF2-40B4-BE49-F238E27FC236}">
                <a16:creationId xmlns:a16="http://schemas.microsoft.com/office/drawing/2014/main" id="{118F12CC-10FF-4744-922F-19F58A9C2E47}"/>
              </a:ext>
            </a:extLst>
          </p:cNvPr>
          <p:cNvSpPr/>
          <p:nvPr/>
        </p:nvSpPr>
        <p:spPr>
          <a:xfrm>
            <a:off x="3352802" y="3711841"/>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7" name="Oval 16">
            <a:extLst>
              <a:ext uri="{FF2B5EF4-FFF2-40B4-BE49-F238E27FC236}">
                <a16:creationId xmlns:a16="http://schemas.microsoft.com/office/drawing/2014/main" id="{9C1E897F-4B53-F74D-9296-818C243E8E01}"/>
              </a:ext>
            </a:extLst>
          </p:cNvPr>
          <p:cNvSpPr/>
          <p:nvPr/>
        </p:nvSpPr>
        <p:spPr>
          <a:xfrm>
            <a:off x="3612776" y="3577375"/>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8" name="Oval 17">
            <a:extLst>
              <a:ext uri="{FF2B5EF4-FFF2-40B4-BE49-F238E27FC236}">
                <a16:creationId xmlns:a16="http://schemas.microsoft.com/office/drawing/2014/main" id="{C9BDA851-D747-CA4F-A425-12D5BD451237}"/>
              </a:ext>
            </a:extLst>
          </p:cNvPr>
          <p:cNvSpPr/>
          <p:nvPr/>
        </p:nvSpPr>
        <p:spPr>
          <a:xfrm>
            <a:off x="3827931" y="3774594"/>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9" name="Oval 18">
            <a:extLst>
              <a:ext uri="{FF2B5EF4-FFF2-40B4-BE49-F238E27FC236}">
                <a16:creationId xmlns:a16="http://schemas.microsoft.com/office/drawing/2014/main" id="{23E3BD40-79AD-3741-A357-04EB0892659F}"/>
              </a:ext>
            </a:extLst>
          </p:cNvPr>
          <p:cNvSpPr/>
          <p:nvPr/>
        </p:nvSpPr>
        <p:spPr>
          <a:xfrm>
            <a:off x="3971363" y="3505657"/>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0" name="Oval 19">
            <a:extLst>
              <a:ext uri="{FF2B5EF4-FFF2-40B4-BE49-F238E27FC236}">
                <a16:creationId xmlns:a16="http://schemas.microsoft.com/office/drawing/2014/main" id="{AFF9F4EF-3E58-5747-BB81-8CB14BAD4CED}"/>
              </a:ext>
            </a:extLst>
          </p:cNvPr>
          <p:cNvSpPr/>
          <p:nvPr/>
        </p:nvSpPr>
        <p:spPr>
          <a:xfrm>
            <a:off x="3890685" y="3281536"/>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1" name="Oval 20">
            <a:extLst>
              <a:ext uri="{FF2B5EF4-FFF2-40B4-BE49-F238E27FC236}">
                <a16:creationId xmlns:a16="http://schemas.microsoft.com/office/drawing/2014/main" id="{972C6789-2DFE-A44E-8422-B55C17E75E88}"/>
              </a:ext>
            </a:extLst>
          </p:cNvPr>
          <p:cNvSpPr/>
          <p:nvPr/>
        </p:nvSpPr>
        <p:spPr>
          <a:xfrm>
            <a:off x="3657603" y="3030527"/>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2" name="Oval 21">
            <a:extLst>
              <a:ext uri="{FF2B5EF4-FFF2-40B4-BE49-F238E27FC236}">
                <a16:creationId xmlns:a16="http://schemas.microsoft.com/office/drawing/2014/main" id="{4A4403FC-C75C-8844-A583-12EDEA650449}"/>
              </a:ext>
            </a:extLst>
          </p:cNvPr>
          <p:cNvSpPr/>
          <p:nvPr/>
        </p:nvSpPr>
        <p:spPr>
          <a:xfrm>
            <a:off x="3191438" y="3460831"/>
            <a:ext cx="179295" cy="17929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3" name="Oval 22">
            <a:extLst>
              <a:ext uri="{FF2B5EF4-FFF2-40B4-BE49-F238E27FC236}">
                <a16:creationId xmlns:a16="http://schemas.microsoft.com/office/drawing/2014/main" id="{78660D4D-F0D6-A94E-8ED0-5C6A85C48B36}"/>
              </a:ext>
            </a:extLst>
          </p:cNvPr>
          <p:cNvSpPr/>
          <p:nvPr/>
        </p:nvSpPr>
        <p:spPr>
          <a:xfrm>
            <a:off x="7270374" y="294984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7370-5878-0D4D-9E12-9B2685402DF4}"/>
              </a:ext>
            </a:extLst>
          </p:cNvPr>
          <p:cNvSpPr/>
          <p:nvPr/>
        </p:nvSpPr>
        <p:spPr>
          <a:xfrm>
            <a:off x="7082118" y="2833308"/>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374F68-A753-3847-8E07-B9DE93569DF0}"/>
              </a:ext>
            </a:extLst>
          </p:cNvPr>
          <p:cNvSpPr/>
          <p:nvPr/>
        </p:nvSpPr>
        <p:spPr>
          <a:xfrm>
            <a:off x="7351056" y="2761588"/>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80C3A5-F970-1346-A006-4E64BDF77252}"/>
              </a:ext>
            </a:extLst>
          </p:cNvPr>
          <p:cNvSpPr/>
          <p:nvPr/>
        </p:nvSpPr>
        <p:spPr>
          <a:xfrm>
            <a:off x="7476562" y="2940884"/>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6559CFF-0959-0545-9FB7-23A883F91959}"/>
              </a:ext>
            </a:extLst>
          </p:cNvPr>
          <p:cNvSpPr txBox="1"/>
          <p:nvPr/>
        </p:nvSpPr>
        <p:spPr>
          <a:xfrm>
            <a:off x="2268072" y="5576044"/>
            <a:ext cx="2805953" cy="769441"/>
          </a:xfrm>
          <a:prstGeom prst="rect">
            <a:avLst/>
          </a:prstGeom>
          <a:noFill/>
        </p:spPr>
        <p:txBody>
          <a:bodyPr wrap="square" rtlCol="0">
            <a:spAutoFit/>
          </a:bodyPr>
          <a:lstStyle/>
          <a:p>
            <a:pPr algn="ctr"/>
            <a:r>
              <a:rPr lang="en-US" sz="4400" b="1" dirty="0">
                <a:solidFill>
                  <a:schemeClr val="accent3"/>
                </a:solidFill>
                <a:latin typeface="Franklin Gothic Heavy" panose="020B0603020102020204" pitchFamily="34" charset="0"/>
              </a:rPr>
              <a:t>Bias</a:t>
            </a:r>
          </a:p>
        </p:txBody>
      </p:sp>
      <p:sp>
        <p:nvSpPr>
          <p:cNvPr id="28" name="TextBox 27">
            <a:extLst>
              <a:ext uri="{FF2B5EF4-FFF2-40B4-BE49-F238E27FC236}">
                <a16:creationId xmlns:a16="http://schemas.microsoft.com/office/drawing/2014/main" id="{73BC5D0E-0597-EE4F-86E6-9DAAB21098A3}"/>
              </a:ext>
            </a:extLst>
          </p:cNvPr>
          <p:cNvSpPr txBox="1"/>
          <p:nvPr/>
        </p:nvSpPr>
        <p:spPr>
          <a:xfrm>
            <a:off x="7070909" y="5576044"/>
            <a:ext cx="2805953" cy="769441"/>
          </a:xfrm>
          <a:prstGeom prst="rect">
            <a:avLst/>
          </a:prstGeom>
          <a:noFill/>
        </p:spPr>
        <p:txBody>
          <a:bodyPr wrap="square" rtlCol="0">
            <a:spAutoFit/>
          </a:bodyPr>
          <a:lstStyle/>
          <a:p>
            <a:pPr algn="ctr"/>
            <a:r>
              <a:rPr lang="en-US" sz="4400" b="1" dirty="0">
                <a:solidFill>
                  <a:schemeClr val="bg1"/>
                </a:solidFill>
                <a:latin typeface="Franklin Gothic Heavy" panose="020B0603020102020204" pitchFamily="34" charset="0"/>
              </a:rPr>
              <a:t>Variance</a:t>
            </a:r>
          </a:p>
        </p:txBody>
      </p:sp>
    </p:spTree>
    <p:extLst>
      <p:ext uri="{BB962C8B-B14F-4D97-AF65-F5344CB8AC3E}">
        <p14:creationId xmlns:p14="http://schemas.microsoft.com/office/powerpoint/2010/main" val="18171145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a:xfrm>
            <a:off x="838200" y="365125"/>
            <a:ext cx="11353800" cy="1325563"/>
          </a:xfrm>
        </p:spPr>
        <p:txBody>
          <a:bodyPr/>
          <a:lstStyle/>
          <a:p>
            <a:r>
              <a:rPr lang="en-US" altLang="en-US" dirty="0"/>
              <a:t>Fit correctly specified models</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dirty="0"/>
              <a:t>Allow the propensity score to be </a:t>
            </a:r>
            <a:r>
              <a:rPr lang="en-US" altLang="en-US" b="1" dirty="0">
                <a:solidFill>
                  <a:schemeClr val="accent1"/>
                </a:solidFill>
              </a:rPr>
              <a:t>correct</a:t>
            </a:r>
          </a:p>
          <a:p>
            <a:r>
              <a:rPr lang="en-US" altLang="en-US" dirty="0"/>
              <a:t>Allow the outcome model to be </a:t>
            </a:r>
            <a:r>
              <a:rPr lang="en-US" altLang="en-US" b="1" dirty="0">
                <a:solidFill>
                  <a:schemeClr val="accent1"/>
                </a:solidFill>
              </a:rPr>
              <a:t>correct</a:t>
            </a:r>
            <a:endParaRPr lang="en-US" altLang="en-US" b="1" dirty="0"/>
          </a:p>
        </p:txBody>
      </p:sp>
    </p:spTree>
    <p:extLst>
      <p:ext uri="{BB962C8B-B14F-4D97-AF65-F5344CB8AC3E}">
        <p14:creationId xmlns:p14="http://schemas.microsoft.com/office/powerpoint/2010/main" val="1236288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30116233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018C14D-A626-BD46-8FDF-6B0AFFA5CAAF}"/>
              </a:ext>
            </a:extLst>
          </p:cNvPr>
          <p:cNvSpPr/>
          <p:nvPr/>
        </p:nvSpPr>
        <p:spPr>
          <a:xfrm>
            <a:off x="8417955" y="1197769"/>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228AB94F-A5C9-7246-9EE2-DADEAF6F31E7}"/>
              </a:ext>
            </a:extLst>
          </p:cNvPr>
          <p:cNvSpPr/>
          <p:nvPr/>
        </p:nvSpPr>
        <p:spPr>
          <a:xfrm>
            <a:off x="8636258" y="110387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5043EB-75DC-1D4C-A9AA-5D577C800149}"/>
              </a:ext>
            </a:extLst>
          </p:cNvPr>
          <p:cNvGrpSpPr/>
          <p:nvPr/>
        </p:nvGrpSpPr>
        <p:grpSpPr>
          <a:xfrm>
            <a:off x="1943850" y="489472"/>
            <a:ext cx="8388870" cy="5545567"/>
            <a:chOff x="2766810" y="1312433"/>
            <a:chExt cx="6571839" cy="4069976"/>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810" y="1312433"/>
              <a:ext cx="6571839" cy="40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1F1BB7EB-70B6-DF4F-9D3A-82B071E28C1A}"/>
                </a:ext>
              </a:extLst>
            </p:cNvPr>
            <p:cNvSpPr/>
            <p:nvPr/>
          </p:nvSpPr>
          <p:spPr>
            <a:xfrm>
              <a:off x="3621741" y="3374315"/>
              <a:ext cx="4052047" cy="1111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859B94-045B-9B4D-AEC1-62D093636B59}"/>
                </a:ext>
              </a:extLst>
            </p:cNvPr>
            <p:cNvSpPr/>
            <p:nvPr/>
          </p:nvSpPr>
          <p:spPr>
            <a:xfrm>
              <a:off x="4695975" y="2946852"/>
              <a:ext cx="4052047" cy="365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1D7DDF34-DFFF-5B46-896F-7382BBCFA520}"/>
                </a:ext>
              </a:extLst>
            </p:cNvPr>
            <p:cNvSpPr/>
            <p:nvPr/>
          </p:nvSpPr>
          <p:spPr>
            <a:xfrm>
              <a:off x="5181600" y="1950720"/>
              <a:ext cx="670560" cy="222504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D725C1D0-10CD-0744-A501-CFDFFF4A3B45}"/>
              </a:ext>
            </a:extLst>
          </p:cNvPr>
          <p:cNvPicPr>
            <a:picLocks noChangeAspect="1"/>
          </p:cNvPicPr>
          <p:nvPr/>
        </p:nvPicPr>
        <p:blipFill>
          <a:blip r:embed="rId4"/>
          <a:stretch>
            <a:fillRect/>
          </a:stretch>
        </p:blipFill>
        <p:spPr>
          <a:xfrm>
            <a:off x="3556600" y="1038324"/>
            <a:ext cx="3673437" cy="3673437"/>
          </a:xfrm>
          <a:prstGeom prst="rect">
            <a:avLst/>
          </a:prstGeom>
        </p:spPr>
      </p:pic>
    </p:spTree>
    <p:extLst>
      <p:ext uri="{BB962C8B-B14F-4D97-AF65-F5344CB8AC3E}">
        <p14:creationId xmlns:p14="http://schemas.microsoft.com/office/powerpoint/2010/main" val="406007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76" y="706142"/>
            <a:ext cx="8385048" cy="519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FD54A4A-839B-EE45-90AE-1801F3A6738D}"/>
              </a:ext>
            </a:extLst>
          </p:cNvPr>
          <p:cNvSpPr/>
          <p:nvPr/>
        </p:nvSpPr>
        <p:spPr>
          <a:xfrm>
            <a:off x="2943719" y="706142"/>
            <a:ext cx="5172387" cy="1514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2663990-43C6-9D4B-BCE0-20499FBC3542}"/>
              </a:ext>
            </a:extLst>
          </p:cNvPr>
          <p:cNvSpPr/>
          <p:nvPr/>
        </p:nvSpPr>
        <p:spPr>
          <a:xfrm>
            <a:off x="4315319" y="2911030"/>
            <a:ext cx="3800787" cy="1514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25CB70-AFC1-1E49-81B9-FA45A3A30A46}"/>
              </a:ext>
            </a:extLst>
          </p:cNvPr>
          <p:cNvSpPr/>
          <p:nvPr/>
        </p:nvSpPr>
        <p:spPr>
          <a:xfrm>
            <a:off x="3629519" y="2545270"/>
            <a:ext cx="1795922" cy="1514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813DC1-9E0D-3F4D-961E-DEA36DE3B351}"/>
              </a:ext>
            </a:extLst>
          </p:cNvPr>
          <p:cNvSpPr/>
          <p:nvPr/>
        </p:nvSpPr>
        <p:spPr>
          <a:xfrm rot="20753103">
            <a:off x="3157079" y="2062265"/>
            <a:ext cx="713881" cy="1514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811030-05F1-7D43-BFAE-1F2DF33A3F3F}"/>
              </a:ext>
            </a:extLst>
          </p:cNvPr>
          <p:cNvSpPr/>
          <p:nvPr/>
        </p:nvSpPr>
        <p:spPr>
          <a:xfrm>
            <a:off x="8265808" y="2911031"/>
            <a:ext cx="1795922" cy="350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7B9D81-E40F-704C-9816-FC3BA138D984}"/>
              </a:ext>
            </a:extLst>
          </p:cNvPr>
          <p:cNvPicPr>
            <a:picLocks noChangeAspect="1"/>
          </p:cNvPicPr>
          <p:nvPr/>
        </p:nvPicPr>
        <p:blipFill>
          <a:blip r:embed="rId4"/>
          <a:stretch>
            <a:fillRect/>
          </a:stretch>
        </p:blipFill>
        <p:spPr>
          <a:xfrm>
            <a:off x="3556600" y="1038324"/>
            <a:ext cx="3673437" cy="3673437"/>
          </a:xfrm>
          <a:prstGeom prst="rect">
            <a:avLst/>
          </a:prstGeom>
        </p:spPr>
      </p:pic>
      <p:sp>
        <p:nvSpPr>
          <p:cNvPr id="9" name="Rectangle 8">
            <a:extLst>
              <a:ext uri="{FF2B5EF4-FFF2-40B4-BE49-F238E27FC236}">
                <a16:creationId xmlns:a16="http://schemas.microsoft.com/office/drawing/2014/main" id="{4C3E36F0-D86E-684C-830C-CA55F922D380}"/>
              </a:ext>
            </a:extLst>
          </p:cNvPr>
          <p:cNvSpPr/>
          <p:nvPr/>
        </p:nvSpPr>
        <p:spPr>
          <a:xfrm>
            <a:off x="8093379" y="1388014"/>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85082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3586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599811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solidFill>
                  <a:schemeClr val="accent3"/>
                </a:solidFill>
              </a:rPr>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26332881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B2EC9-4A68-134D-AB30-815346D820C7}"/>
              </a:ext>
            </a:extLst>
          </p:cNvPr>
          <p:cNvPicPr>
            <a:picLocks noChangeAspect="1"/>
          </p:cNvPicPr>
          <p:nvPr/>
        </p:nvPicPr>
        <p:blipFill>
          <a:blip r:embed="rId3"/>
          <a:stretch>
            <a:fillRect/>
          </a:stretch>
        </p:blipFill>
        <p:spPr>
          <a:xfrm rot="21080587">
            <a:off x="927675" y="197223"/>
            <a:ext cx="7826534" cy="6858000"/>
          </a:xfrm>
          <a:prstGeom prst="rect">
            <a:avLst/>
          </a:prstGeom>
        </p:spPr>
      </p:pic>
      <p:sp>
        <p:nvSpPr>
          <p:cNvPr id="3" name="Rectangle 2">
            <a:extLst>
              <a:ext uri="{FF2B5EF4-FFF2-40B4-BE49-F238E27FC236}">
                <a16:creationId xmlns:a16="http://schemas.microsoft.com/office/drawing/2014/main" id="{F9D25E46-A00C-D64D-9918-3602D14DD2EF}"/>
              </a:ext>
            </a:extLst>
          </p:cNvPr>
          <p:cNvSpPr/>
          <p:nvPr/>
        </p:nvSpPr>
        <p:spPr>
          <a:xfrm rot="21060746">
            <a:off x="5544667" y="5880160"/>
            <a:ext cx="2306129" cy="24856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82FB6B6-1A2D-314C-909E-B4DE8F2A67B1}"/>
              </a:ext>
            </a:extLst>
          </p:cNvPr>
          <p:cNvSpPr/>
          <p:nvPr/>
        </p:nvSpPr>
        <p:spPr>
          <a:xfrm rot="21060746">
            <a:off x="2766728" y="6614250"/>
            <a:ext cx="914360" cy="22883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389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577678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extLst>
      <p:ext uri="{BB962C8B-B14F-4D97-AF65-F5344CB8AC3E}">
        <p14:creationId xmlns:p14="http://schemas.microsoft.com/office/powerpoint/2010/main" val="14910142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extLst>
      <p:ext uri="{BB962C8B-B14F-4D97-AF65-F5344CB8AC3E}">
        <p14:creationId xmlns:p14="http://schemas.microsoft.com/office/powerpoint/2010/main" val="33790269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solidFill>
                  <a:schemeClr val="accent3"/>
                </a:solidFill>
              </a:rPr>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21255883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F62B4-D4C7-EA4D-975A-D3A1B12A62E4}"/>
              </a:ext>
            </a:extLst>
          </p:cNvPr>
          <p:cNvPicPr>
            <a:picLocks noChangeAspect="1"/>
          </p:cNvPicPr>
          <p:nvPr/>
        </p:nvPicPr>
        <p:blipFill>
          <a:blip r:embed="rId3"/>
          <a:stretch>
            <a:fillRect/>
          </a:stretch>
        </p:blipFill>
        <p:spPr>
          <a:xfrm>
            <a:off x="259976" y="236817"/>
            <a:ext cx="6344942" cy="2291229"/>
          </a:xfrm>
          <a:prstGeom prst="rect">
            <a:avLst/>
          </a:prstGeom>
        </p:spPr>
      </p:pic>
      <p:pic>
        <p:nvPicPr>
          <p:cNvPr id="3" name="Picture 2">
            <a:extLst>
              <a:ext uri="{FF2B5EF4-FFF2-40B4-BE49-F238E27FC236}">
                <a16:creationId xmlns:a16="http://schemas.microsoft.com/office/drawing/2014/main" id="{36B53D63-B24F-CE45-BE9D-41CAA1096245}"/>
              </a:ext>
            </a:extLst>
          </p:cNvPr>
          <p:cNvPicPr>
            <a:picLocks noChangeAspect="1"/>
          </p:cNvPicPr>
          <p:nvPr/>
        </p:nvPicPr>
        <p:blipFill>
          <a:blip r:embed="rId4"/>
          <a:stretch>
            <a:fillRect/>
          </a:stretch>
        </p:blipFill>
        <p:spPr>
          <a:xfrm>
            <a:off x="1042318" y="3183963"/>
            <a:ext cx="11125200" cy="2959100"/>
          </a:xfrm>
          <a:prstGeom prst="rect">
            <a:avLst/>
          </a:prstGeom>
        </p:spPr>
      </p:pic>
      <p:sp>
        <p:nvSpPr>
          <p:cNvPr id="11" name="Arc 10">
            <a:extLst>
              <a:ext uri="{FF2B5EF4-FFF2-40B4-BE49-F238E27FC236}">
                <a16:creationId xmlns:a16="http://schemas.microsoft.com/office/drawing/2014/main" id="{79C9A1A0-F85D-FA47-9144-BA1C9A20280D}"/>
              </a:ext>
            </a:extLst>
          </p:cNvPr>
          <p:cNvSpPr/>
          <p:nvPr/>
        </p:nvSpPr>
        <p:spPr>
          <a:xfrm>
            <a:off x="6472517" y="1258791"/>
            <a:ext cx="2599764" cy="2312894"/>
          </a:xfrm>
          <a:prstGeom prst="arc">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3851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32454"/>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82"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5938DD9D-F96E-6045-992F-3E4CBFEAA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29933">
            <a:off x="718261" y="-615996"/>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normAutofit lnSpcReduction="10000"/>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normAutofit fontScale="92500" lnSpcReduction="20000"/>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3"/>
            <a:extLst>
              <a:ext uri="{FF2B5EF4-FFF2-40B4-BE49-F238E27FC236}">
                <a16:creationId xmlns:a16="http://schemas.microsoft.com/office/drawing/2014/main" id="{6554396F-E6E3-A04F-B914-B9FE15D55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pic>
        <p:nvPicPr>
          <p:cNvPr id="51217" name="Picture 17" descr="https://lh5.googleusercontent.com/6kNGtk7WCaJ4hHWQmgWUUgcHI5SQGr9RVVCSAiLg389BcaQFEwWddy62Wn_4AcoejIVsoOzqxus55Ty7M15zYtlBmdXu2nftlauY6xkxORd080e3VminlSWFMVeyZcj_CN5ZkT44xFCRj0-UDQ">
            <a:extLst>
              <a:ext uri="{FF2B5EF4-FFF2-40B4-BE49-F238E27FC236}">
                <a16:creationId xmlns:a16="http://schemas.microsoft.com/office/drawing/2014/main" id="{15C8F4E8-46E8-6A4C-AFEE-5BECC3F8A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0330" y="2465356"/>
            <a:ext cx="3128836" cy="2280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53263"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95F038DE-F1F4-6A48-9EAF-8B60A62E8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pic>
        <p:nvPicPr>
          <p:cNvPr id="53265"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D2ABBDD6-93BB-114E-884D-FCB9B080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337B0EE7-9EC5-C04C-8286-983169A9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326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499"/>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326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autoUpdateAnimBg="0"/>
      <p:bldP spid="9" grpId="0" animBg="1" autoUpdateAnimBg="0"/>
      <p:bldP spid="11" grpId="0" autoUpdateAnimBg="0"/>
      <p:bldP spid="12" grpId="0" autoUpdateAnimBg="0"/>
      <p:bldP spid="13" grpId="0" autoUpdateAnimBg="0"/>
      <p:bldP spid="1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6E61B939-94F9-B848-9611-4B6A73EF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34F831B0-9B64-CA41-B581-5D39A545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7"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5F724F64-B706-4843-8EE9-DF709FC9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E3EDABDE-1E66-EA4D-8AE2-37F741D48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7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80"/>
                                        </p:tgtEl>
                                        <p:attrNameLst>
                                          <p:attrName>style.visibility</p:attrName>
                                        </p:attrNameLst>
                                      </p:cBhvr>
                                      <p:to>
                                        <p:strVal val="visible"/>
                                      </p:to>
                                    </p:set>
                                  </p:childTnLst>
                                </p:cTn>
                              </p:par>
                            </p:childTnLst>
                          </p:cTn>
                        </p:par>
                        <p:par>
                          <p:cTn id="13" fill="hold">
                            <p:stCondLst>
                              <p:cond delay="1500"/>
                            </p:stCondLst>
                            <p:childTnLst>
                              <p:par>
                                <p:cTn id="14" presetID="0" presetClass="path" presetSubtype="0" accel="50000" decel="50000" fill="hold" grpId="0" nodeType="afterEffect">
                                  <p:stCondLst>
                                    <p:cond delay="0"/>
                                  </p:stCondLst>
                                  <p:childTnLst>
                                    <p:animMotion origin="layout" path="M -3.33333E-6 3.7037E-7 L -0.00847 -0.31829 " pathEditMode="relative" rAng="0" ptsTypes="AA">
                                      <p:cBhvr>
                                        <p:cTn id="15" dur="1000" fill="hold"/>
                                        <p:tgtEl>
                                          <p:spTgt spid="172"/>
                                        </p:tgtEl>
                                        <p:attrNameLst>
                                          <p:attrName>ppt_x</p:attrName>
                                          <p:attrName>ppt_y</p:attrName>
                                        </p:attrNameLst>
                                      </p:cBhvr>
                                      <p:rCtr x="-326" y="-15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BF2105-1E4E-4B47-91C8-F80D2D1734F3}"/>
                  </a:ext>
                </a:extLst>
              </p:cNvPr>
              <p:cNvSpPr txBox="1"/>
              <p:nvPr/>
            </p:nvSpPr>
            <p:spPr>
              <a:xfrm>
                <a:off x="1668794" y="289560"/>
                <a:ext cx="8854412" cy="16203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800" b="0" i="1" smtClean="0">
                              <a:solidFill>
                                <a:schemeClr val="bg1"/>
                              </a:solidFill>
                              <a:latin typeface="Cambria Math" panose="02040503050406030204" pitchFamily="18" charset="0"/>
                            </a:rPr>
                          </m:ctrlPr>
                        </m:fPr>
                        <m:num>
                          <m:nary>
                            <m:naryPr>
                              <m:chr m:val="∑"/>
                              <m:ctrlPr>
                                <a:rPr lang="en-US" sz="4800" b="0" i="1" smtClean="0">
                                  <a:solidFill>
                                    <a:schemeClr val="bg1"/>
                                  </a:solidFill>
                                  <a:latin typeface="Cambria Math" panose="02040503050406030204" pitchFamily="18" charset="0"/>
                                </a:rPr>
                              </m:ctrlPr>
                            </m:naryPr>
                            <m:sub>
                              <m:r>
                                <a:rPr lang="en-US" sz="4800" b="0" i="1" smtClean="0">
                                  <a:solidFill>
                                    <a:schemeClr val="bg1"/>
                                  </a:solidFill>
                                  <a:latin typeface="Cambria Math" panose="02040503050406030204" pitchFamily="18" charset="0"/>
                                </a:rPr>
                                <m:t>𝑖</m:t>
                              </m:r>
                              <m:r>
                                <a:rPr lang="en-US" sz="4800" b="0" i="1" smtClean="0">
                                  <a:solidFill>
                                    <a:schemeClr val="bg1"/>
                                  </a:solidFill>
                                  <a:latin typeface="Cambria Math" panose="02040503050406030204" pitchFamily="18" charset="0"/>
                                </a:rPr>
                                <m:t>=1</m:t>
                              </m:r>
                            </m:sub>
                            <m:sup>
                              <m:r>
                                <a:rPr lang="en-US" sz="4800" b="0" i="1" smtClean="0">
                                  <a:solidFill>
                                    <a:schemeClr val="bg1"/>
                                  </a:solidFill>
                                  <a:latin typeface="Cambria Math" panose="02040503050406030204" pitchFamily="18" charset="0"/>
                                </a:rPr>
                                <m:t>𝑛</m:t>
                              </m:r>
                            </m:sup>
                            <m:e>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𝑌</m:t>
                                  </m:r>
                                </m:e>
                                <m:sub>
                                  <m:r>
                                    <a:rPr lang="en-US" sz="4800" b="0" i="1" smtClean="0">
                                      <a:solidFill>
                                        <a:schemeClr val="bg1"/>
                                      </a:solidFill>
                                      <a:latin typeface="Cambria Math" panose="02040503050406030204" pitchFamily="18" charset="0"/>
                                    </a:rPr>
                                    <m:t>𝑖</m:t>
                                  </m:r>
                                </m:sub>
                              </m:sSub>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𝑍</m:t>
                                  </m:r>
                                </m:e>
                                <m:sub>
                                  <m:r>
                                    <a:rPr lang="en-US" sz="4800" b="0" i="1" smtClean="0">
                                      <a:solidFill>
                                        <a:schemeClr val="bg1"/>
                                      </a:solidFill>
                                      <a:latin typeface="Cambria Math" panose="02040503050406030204" pitchFamily="18" charset="0"/>
                                    </a:rPr>
                                    <m:t>𝑖</m:t>
                                  </m:r>
                                </m:sub>
                              </m:sSub>
                            </m:e>
                          </m:nary>
                        </m:num>
                        <m:den>
                          <m:nary>
                            <m:naryPr>
                              <m:chr m:val="∑"/>
                              <m:ctrlPr>
                                <a:rPr lang="en-US" sz="4800" b="0" i="1" smtClean="0">
                                  <a:solidFill>
                                    <a:schemeClr val="bg1"/>
                                  </a:solidFill>
                                  <a:latin typeface="Cambria Math" panose="02040503050406030204" pitchFamily="18" charset="0"/>
                                </a:rPr>
                              </m:ctrlPr>
                            </m:naryPr>
                            <m:sub>
                              <m:r>
                                <a:rPr lang="en-US" sz="4800" b="0" i="1" smtClean="0">
                                  <a:solidFill>
                                    <a:schemeClr val="bg1"/>
                                  </a:solidFill>
                                  <a:latin typeface="Cambria Math" panose="02040503050406030204" pitchFamily="18" charset="0"/>
                                </a:rPr>
                                <m:t>𝑖</m:t>
                              </m:r>
                              <m:r>
                                <a:rPr lang="en-US" sz="4800" b="0" i="1" smtClean="0">
                                  <a:solidFill>
                                    <a:schemeClr val="bg1"/>
                                  </a:solidFill>
                                  <a:latin typeface="Cambria Math" panose="02040503050406030204" pitchFamily="18" charset="0"/>
                                </a:rPr>
                                <m:t>=1</m:t>
                              </m:r>
                            </m:sub>
                            <m:sup>
                              <m:r>
                                <a:rPr lang="en-US" sz="4800" b="0" i="1" smtClean="0">
                                  <a:solidFill>
                                    <a:schemeClr val="bg1"/>
                                  </a:solidFill>
                                  <a:latin typeface="Cambria Math" panose="02040503050406030204" pitchFamily="18" charset="0"/>
                                </a:rPr>
                                <m:t>𝑛</m:t>
                              </m:r>
                            </m:sup>
                            <m:e>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𝑍</m:t>
                                  </m:r>
                                </m:e>
                                <m:sub>
                                  <m:r>
                                    <a:rPr lang="en-US" sz="4800" b="0" i="1" smtClean="0">
                                      <a:solidFill>
                                        <a:schemeClr val="bg1"/>
                                      </a:solidFill>
                                      <a:latin typeface="Cambria Math" panose="02040503050406030204" pitchFamily="18" charset="0"/>
                                    </a:rPr>
                                    <m:t>𝑖</m:t>
                                  </m:r>
                                </m:sub>
                              </m:sSub>
                            </m:e>
                          </m:nary>
                        </m:den>
                      </m:f>
                      <m:r>
                        <a:rPr lang="en-US" sz="4800" b="0" i="1" smtClean="0">
                          <a:solidFill>
                            <a:schemeClr val="bg1"/>
                          </a:solidFill>
                          <a:latin typeface="Cambria Math" panose="02040503050406030204" pitchFamily="18" charset="0"/>
                        </a:rPr>
                        <m:t>−</m:t>
                      </m:r>
                      <m:f>
                        <m:fPr>
                          <m:ctrlPr>
                            <a:rPr lang="en-US" sz="4800" i="1">
                              <a:solidFill>
                                <a:schemeClr val="bg1"/>
                              </a:solidFill>
                              <a:latin typeface="Cambria Math" panose="02040503050406030204" pitchFamily="18" charset="0"/>
                            </a:rPr>
                          </m:ctrlPr>
                        </m:fPr>
                        <m:num>
                          <m:nary>
                            <m:naryPr>
                              <m:chr m:val="∑"/>
                              <m:ctrlPr>
                                <a:rPr lang="en-US" sz="4800" i="1">
                                  <a:solidFill>
                                    <a:schemeClr val="bg1"/>
                                  </a:solidFill>
                                  <a:latin typeface="Cambria Math" panose="02040503050406030204" pitchFamily="18" charset="0"/>
                                </a:rPr>
                              </m:ctrlPr>
                            </m:naryPr>
                            <m:sub>
                              <m:r>
                                <a:rPr lang="en-US" sz="4800" i="1">
                                  <a:solidFill>
                                    <a:schemeClr val="bg1"/>
                                  </a:solidFill>
                                  <a:latin typeface="Cambria Math" panose="02040503050406030204" pitchFamily="18" charset="0"/>
                                </a:rPr>
                                <m:t>𝑖</m:t>
                              </m:r>
                              <m:r>
                                <a:rPr lang="en-US" sz="4800" b="0" i="1" smtClean="0">
                                  <a:solidFill>
                                    <a:schemeClr val="bg1"/>
                                  </a:solidFill>
                                  <a:latin typeface="Cambria Math" panose="02040503050406030204" pitchFamily="18" charset="0"/>
                                </a:rPr>
                                <m:t>=1</m:t>
                              </m:r>
                            </m:sub>
                            <m:sup>
                              <m:r>
                                <a:rPr lang="en-US" sz="4800" i="1">
                                  <a:solidFill>
                                    <a:schemeClr val="bg1"/>
                                  </a:solidFill>
                                  <a:latin typeface="Cambria Math" panose="02040503050406030204" pitchFamily="18" charset="0"/>
                                </a:rPr>
                                <m:t>𝑛</m:t>
                              </m:r>
                            </m:sup>
                            <m:e>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𝑌</m:t>
                                  </m:r>
                                </m:e>
                                <m:sub>
                                  <m:r>
                                    <a:rPr lang="en-US" sz="4800" i="1">
                                      <a:solidFill>
                                        <a:schemeClr val="bg1"/>
                                      </a:solidFill>
                                      <a:latin typeface="Cambria Math" panose="02040503050406030204" pitchFamily="18" charset="0"/>
                                    </a:rPr>
                                    <m:t>𝑖</m:t>
                                  </m:r>
                                </m:sub>
                              </m:sSub>
                              <m:r>
                                <a:rPr lang="en-US" sz="4800" b="0" i="1" smtClean="0">
                                  <a:solidFill>
                                    <a:schemeClr val="bg1"/>
                                  </a:solidFill>
                                  <a:latin typeface="Cambria Math" panose="02040503050406030204" pitchFamily="18" charset="0"/>
                                </a:rPr>
                                <m:t>(1−</m:t>
                              </m:r>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𝑍</m:t>
                                  </m:r>
                                </m:e>
                                <m:sub>
                                  <m:r>
                                    <a:rPr lang="en-US" sz="4800" i="1">
                                      <a:solidFill>
                                        <a:schemeClr val="bg1"/>
                                      </a:solidFill>
                                      <a:latin typeface="Cambria Math" panose="02040503050406030204" pitchFamily="18" charset="0"/>
                                    </a:rPr>
                                    <m:t>𝑖</m:t>
                                  </m:r>
                                </m:sub>
                              </m:sSub>
                              <m:r>
                                <a:rPr lang="en-US" sz="4800" b="0" i="1" smtClean="0">
                                  <a:solidFill>
                                    <a:schemeClr val="bg1"/>
                                  </a:solidFill>
                                  <a:latin typeface="Cambria Math" panose="02040503050406030204" pitchFamily="18" charset="0"/>
                                </a:rPr>
                                <m:t>)</m:t>
                              </m:r>
                            </m:e>
                          </m:nary>
                        </m:num>
                        <m:den>
                          <m:nary>
                            <m:naryPr>
                              <m:chr m:val="∑"/>
                              <m:ctrlPr>
                                <a:rPr lang="en-US" sz="4800" i="1">
                                  <a:solidFill>
                                    <a:schemeClr val="bg1"/>
                                  </a:solidFill>
                                  <a:latin typeface="Cambria Math" panose="02040503050406030204" pitchFamily="18" charset="0"/>
                                </a:rPr>
                              </m:ctrlPr>
                            </m:naryPr>
                            <m:sub>
                              <m:r>
                                <a:rPr lang="en-US" sz="4800" i="1">
                                  <a:solidFill>
                                    <a:schemeClr val="bg1"/>
                                  </a:solidFill>
                                  <a:latin typeface="Cambria Math" panose="02040503050406030204" pitchFamily="18" charset="0"/>
                                </a:rPr>
                                <m:t>𝑖</m:t>
                              </m:r>
                              <m:r>
                                <a:rPr lang="en-US" sz="4800" b="0" i="1" smtClean="0">
                                  <a:solidFill>
                                    <a:schemeClr val="bg1"/>
                                  </a:solidFill>
                                  <a:latin typeface="Cambria Math" panose="02040503050406030204" pitchFamily="18" charset="0"/>
                                </a:rPr>
                                <m:t>=1</m:t>
                              </m:r>
                            </m:sub>
                            <m:sup>
                              <m:r>
                                <a:rPr lang="en-US" sz="4800" i="1">
                                  <a:solidFill>
                                    <a:schemeClr val="bg1"/>
                                  </a:solidFill>
                                  <a:latin typeface="Cambria Math" panose="02040503050406030204" pitchFamily="18" charset="0"/>
                                </a:rPr>
                                <m:t>𝑛</m:t>
                              </m:r>
                            </m:sup>
                            <m:e>
                              <m:r>
                                <a:rPr lang="en-US" sz="4800" b="0" i="1" smtClean="0">
                                  <a:solidFill>
                                    <a:schemeClr val="bg1"/>
                                  </a:solidFill>
                                  <a:latin typeface="Cambria Math" panose="02040503050406030204" pitchFamily="18" charset="0"/>
                                </a:rPr>
                                <m:t>(1−</m:t>
                              </m:r>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𝑍</m:t>
                                  </m:r>
                                </m:e>
                                <m:sub>
                                  <m:r>
                                    <a:rPr lang="en-US" sz="4800" i="1">
                                      <a:solidFill>
                                        <a:schemeClr val="bg1"/>
                                      </a:solidFill>
                                      <a:latin typeface="Cambria Math" panose="02040503050406030204" pitchFamily="18" charset="0"/>
                                    </a:rPr>
                                    <m:t>𝑖</m:t>
                                  </m:r>
                                </m:sub>
                              </m:sSub>
                              <m:r>
                                <a:rPr lang="en-US" sz="4800" b="0" i="1" smtClean="0">
                                  <a:solidFill>
                                    <a:schemeClr val="bg1"/>
                                  </a:solidFill>
                                  <a:latin typeface="Cambria Math" panose="02040503050406030204" pitchFamily="18" charset="0"/>
                                </a:rPr>
                                <m:t>)</m:t>
                              </m:r>
                            </m:e>
                          </m:nary>
                        </m:den>
                      </m:f>
                    </m:oMath>
                  </m:oMathPara>
                </a14:m>
                <a:endParaRPr lang="en-US" sz="4800" dirty="0">
                  <a:solidFill>
                    <a:schemeClr val="bg1"/>
                  </a:solidFill>
                </a:endParaRPr>
              </a:p>
            </p:txBody>
          </p:sp>
        </mc:Choice>
        <mc:Fallback>
          <p:sp>
            <p:nvSpPr>
              <p:cNvPr id="7" name="TextBox 6">
                <a:extLst>
                  <a:ext uri="{FF2B5EF4-FFF2-40B4-BE49-F238E27FC236}">
                    <a16:creationId xmlns:a16="http://schemas.microsoft.com/office/drawing/2014/main" id="{61BF2105-1E4E-4B47-91C8-F80D2D1734F3}"/>
                  </a:ext>
                </a:extLst>
              </p:cNvPr>
              <p:cNvSpPr txBox="1">
                <a:spLocks noRot="1" noChangeAspect="1" noMove="1" noResize="1" noEditPoints="1" noAdjustHandles="1" noChangeArrowheads="1" noChangeShapeType="1" noTextEdit="1"/>
              </p:cNvSpPr>
              <p:nvPr/>
            </p:nvSpPr>
            <p:spPr>
              <a:xfrm>
                <a:off x="1668794" y="289560"/>
                <a:ext cx="8854412" cy="1620380"/>
              </a:xfrm>
              <a:prstGeom prst="rect">
                <a:avLst/>
              </a:prstGeom>
              <a:blipFill>
                <a:blip r:embed="rId3"/>
                <a:stretch>
                  <a:fillRect l="-1288" t="-78906" b="-114844"/>
                </a:stretch>
              </a:blipFill>
            </p:spPr>
            <p:txBody>
              <a:bodyPr/>
              <a:lstStyle/>
              <a:p>
                <a:r>
                  <a:rPr lang="en-US">
                    <a:noFill/>
                  </a:rPr>
                  <a:t> </a:t>
                </a:r>
              </a:p>
            </p:txBody>
          </p:sp>
        </mc:Fallback>
      </mc:AlternateContent>
      <p:sp>
        <p:nvSpPr>
          <p:cNvPr id="8" name="Down Arrow 7">
            <a:extLst>
              <a:ext uri="{FF2B5EF4-FFF2-40B4-BE49-F238E27FC236}">
                <a16:creationId xmlns:a16="http://schemas.microsoft.com/office/drawing/2014/main" id="{F77ECC31-2F5E-AF42-95C3-6CF22B236723}"/>
              </a:ext>
            </a:extLst>
          </p:cNvPr>
          <p:cNvSpPr/>
          <p:nvPr/>
        </p:nvSpPr>
        <p:spPr>
          <a:xfrm>
            <a:off x="4968240" y="1909941"/>
            <a:ext cx="1127760" cy="1370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B37B880-8524-FC4E-91AC-E37EADFDB031}"/>
              </a:ext>
            </a:extLst>
          </p:cNvPr>
          <p:cNvGrpSpPr/>
          <p:nvPr/>
        </p:nvGrpSpPr>
        <p:grpSpPr>
          <a:xfrm>
            <a:off x="2767171" y="2808941"/>
            <a:ext cx="6657658" cy="3444557"/>
            <a:chOff x="-117475" y="30163"/>
            <a:chExt cx="11763375" cy="6400800"/>
          </a:xfrm>
        </p:grpSpPr>
        <p:grpSp>
          <p:nvGrpSpPr>
            <p:cNvPr id="10" name="Group 9">
              <a:extLst>
                <a:ext uri="{FF2B5EF4-FFF2-40B4-BE49-F238E27FC236}">
                  <a16:creationId xmlns:a16="http://schemas.microsoft.com/office/drawing/2014/main" id="{91D999A6-776F-CC44-BEED-37D8D476A344}"/>
                </a:ext>
              </a:extLst>
            </p:cNvPr>
            <p:cNvGrpSpPr>
              <a:grpSpLocks/>
            </p:cNvGrpSpPr>
            <p:nvPr/>
          </p:nvGrpSpPr>
          <p:grpSpPr bwMode="auto">
            <a:xfrm>
              <a:off x="1928813" y="2154238"/>
              <a:ext cx="365125" cy="1309687"/>
              <a:chOff x="2692399" y="2184397"/>
              <a:chExt cx="274320" cy="982134"/>
            </a:xfrm>
          </p:grpSpPr>
          <p:sp>
            <p:nvSpPr>
              <p:cNvPr id="11" name="Oval 10">
                <a:extLst>
                  <a:ext uri="{FF2B5EF4-FFF2-40B4-BE49-F238E27FC236}">
                    <a16:creationId xmlns:a16="http://schemas.microsoft.com/office/drawing/2014/main" id="{9A1A6218-454F-F144-92C4-F4F7C80B75D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4ADC167-41C1-F142-A5D2-3FEBAA936A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2E2B1358-47C1-174B-9D0E-2A0083E2505A}"/>
                </a:ext>
              </a:extLst>
            </p:cNvPr>
            <p:cNvGrpSpPr>
              <a:grpSpLocks/>
            </p:cNvGrpSpPr>
            <p:nvPr/>
          </p:nvGrpSpPr>
          <p:grpSpPr bwMode="auto">
            <a:xfrm>
              <a:off x="3384550" y="1395413"/>
              <a:ext cx="366713" cy="1309687"/>
              <a:chOff x="2692399" y="2184397"/>
              <a:chExt cx="274320" cy="982134"/>
            </a:xfrm>
          </p:grpSpPr>
          <p:sp>
            <p:nvSpPr>
              <p:cNvPr id="14" name="Oval 13">
                <a:extLst>
                  <a:ext uri="{FF2B5EF4-FFF2-40B4-BE49-F238E27FC236}">
                    <a16:creationId xmlns:a16="http://schemas.microsoft.com/office/drawing/2014/main" id="{0E1B2CDC-9467-AE48-BC1E-26028D6207E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9369B0B-E9A0-5E46-A2FF-F7060860C88C}"/>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EA5DE217-4522-6447-8526-098E0FAD0D8A}"/>
                </a:ext>
              </a:extLst>
            </p:cNvPr>
            <p:cNvGrpSpPr>
              <a:grpSpLocks/>
            </p:cNvGrpSpPr>
            <p:nvPr/>
          </p:nvGrpSpPr>
          <p:grpSpPr bwMode="auto">
            <a:xfrm>
              <a:off x="7467600" y="3324225"/>
              <a:ext cx="365125" cy="1309688"/>
              <a:chOff x="2692399" y="2184397"/>
              <a:chExt cx="274320" cy="982134"/>
            </a:xfrm>
          </p:grpSpPr>
          <p:sp>
            <p:nvSpPr>
              <p:cNvPr id="17" name="Oval 16">
                <a:extLst>
                  <a:ext uri="{FF2B5EF4-FFF2-40B4-BE49-F238E27FC236}">
                    <a16:creationId xmlns:a16="http://schemas.microsoft.com/office/drawing/2014/main" id="{480CB8E4-BFCB-0F4F-A42D-AFA6EB72A93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3BB2467C-7C5D-2945-B9F5-B7B89C851BC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 name="Group 18">
              <a:extLst>
                <a:ext uri="{FF2B5EF4-FFF2-40B4-BE49-F238E27FC236}">
                  <a16:creationId xmlns:a16="http://schemas.microsoft.com/office/drawing/2014/main" id="{4B0E7D17-6B75-8046-BF0C-A173C16B32F3}"/>
                </a:ext>
              </a:extLst>
            </p:cNvPr>
            <p:cNvGrpSpPr>
              <a:grpSpLocks/>
            </p:cNvGrpSpPr>
            <p:nvPr/>
          </p:nvGrpSpPr>
          <p:grpSpPr bwMode="auto">
            <a:xfrm>
              <a:off x="1536700" y="2924175"/>
              <a:ext cx="365125" cy="1309688"/>
              <a:chOff x="2692399" y="2184397"/>
              <a:chExt cx="274320" cy="982134"/>
            </a:xfrm>
          </p:grpSpPr>
          <p:sp>
            <p:nvSpPr>
              <p:cNvPr id="20" name="Oval 19">
                <a:extLst>
                  <a:ext uri="{FF2B5EF4-FFF2-40B4-BE49-F238E27FC236}">
                    <a16:creationId xmlns:a16="http://schemas.microsoft.com/office/drawing/2014/main" id="{5E7CE0BE-1390-234B-ABE4-662B1968FFD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4E11F205-576B-7B4C-B213-0583441DA53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5ECF8EA4-363A-8849-861A-BD1B5F4E81C3}"/>
                </a:ext>
              </a:extLst>
            </p:cNvPr>
            <p:cNvGrpSpPr>
              <a:grpSpLocks/>
            </p:cNvGrpSpPr>
            <p:nvPr/>
          </p:nvGrpSpPr>
          <p:grpSpPr bwMode="auto">
            <a:xfrm>
              <a:off x="6523038" y="1654175"/>
              <a:ext cx="366712" cy="1309688"/>
              <a:chOff x="2692399" y="2184397"/>
              <a:chExt cx="274320" cy="982134"/>
            </a:xfrm>
          </p:grpSpPr>
          <p:sp>
            <p:nvSpPr>
              <p:cNvPr id="23" name="Oval 22">
                <a:extLst>
                  <a:ext uri="{FF2B5EF4-FFF2-40B4-BE49-F238E27FC236}">
                    <a16:creationId xmlns:a16="http://schemas.microsoft.com/office/drawing/2014/main" id="{F9B8D2DE-93E7-A548-8E81-19F7F9E385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8F16D70-9041-4A4D-8AE3-3F5BAE39692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E0BBC278-4448-9045-920F-E376F660BB57}"/>
                </a:ext>
              </a:extLst>
            </p:cNvPr>
            <p:cNvGrpSpPr>
              <a:grpSpLocks/>
            </p:cNvGrpSpPr>
            <p:nvPr/>
          </p:nvGrpSpPr>
          <p:grpSpPr bwMode="auto">
            <a:xfrm>
              <a:off x="879475" y="1520825"/>
              <a:ext cx="366713" cy="1309688"/>
              <a:chOff x="2692399" y="2184397"/>
              <a:chExt cx="274320" cy="982134"/>
            </a:xfrm>
          </p:grpSpPr>
          <p:sp>
            <p:nvSpPr>
              <p:cNvPr id="26" name="Oval 25">
                <a:extLst>
                  <a:ext uri="{FF2B5EF4-FFF2-40B4-BE49-F238E27FC236}">
                    <a16:creationId xmlns:a16="http://schemas.microsoft.com/office/drawing/2014/main" id="{7ACDC0DE-F889-CE44-AA64-A827DD8A46D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B2F2435-FA37-3742-8440-A600707DCBB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 name="Oval 27">
              <a:extLst>
                <a:ext uri="{FF2B5EF4-FFF2-40B4-BE49-F238E27FC236}">
                  <a16:creationId xmlns:a16="http://schemas.microsoft.com/office/drawing/2014/main" id="{054451BF-5787-2E40-BC15-CCC621A844CC}"/>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29" name="Oval 28">
              <a:extLst>
                <a:ext uri="{FF2B5EF4-FFF2-40B4-BE49-F238E27FC236}">
                  <a16:creationId xmlns:a16="http://schemas.microsoft.com/office/drawing/2014/main" id="{3FCAA144-2F5A-824A-A17F-3699413339A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30" name="Group 29">
              <a:extLst>
                <a:ext uri="{FF2B5EF4-FFF2-40B4-BE49-F238E27FC236}">
                  <a16:creationId xmlns:a16="http://schemas.microsoft.com/office/drawing/2014/main" id="{A75A6CE5-9AE5-4B45-90F6-EF8057766E32}"/>
                </a:ext>
              </a:extLst>
            </p:cNvPr>
            <p:cNvGrpSpPr/>
            <p:nvPr/>
          </p:nvGrpSpPr>
          <p:grpSpPr>
            <a:xfrm>
              <a:off x="6627891" y="3600304"/>
              <a:ext cx="365760" cy="1309512"/>
              <a:chOff x="2692399" y="2184397"/>
              <a:chExt cx="274320" cy="982134"/>
            </a:xfrm>
            <a:solidFill>
              <a:schemeClr val="accent4"/>
            </a:solidFill>
          </p:grpSpPr>
          <p:sp>
            <p:nvSpPr>
              <p:cNvPr id="31" name="Oval 30">
                <a:extLst>
                  <a:ext uri="{FF2B5EF4-FFF2-40B4-BE49-F238E27FC236}">
                    <a16:creationId xmlns:a16="http://schemas.microsoft.com/office/drawing/2014/main" id="{206B54FB-6CC2-3347-8217-AED7514432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Rectangle 31">
                <a:extLst>
                  <a:ext uri="{FF2B5EF4-FFF2-40B4-BE49-F238E27FC236}">
                    <a16:creationId xmlns:a16="http://schemas.microsoft.com/office/drawing/2014/main" id="{20CBE777-0ADC-0747-8EDE-23D34574DA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 name="Group 32">
              <a:extLst>
                <a:ext uri="{FF2B5EF4-FFF2-40B4-BE49-F238E27FC236}">
                  <a16:creationId xmlns:a16="http://schemas.microsoft.com/office/drawing/2014/main" id="{21FCD87D-9B80-EE4E-9D18-5F3FFA6ED142}"/>
                </a:ext>
              </a:extLst>
            </p:cNvPr>
            <p:cNvGrpSpPr/>
            <p:nvPr/>
          </p:nvGrpSpPr>
          <p:grpSpPr>
            <a:xfrm>
              <a:off x="6077592" y="2640039"/>
              <a:ext cx="365760" cy="1309512"/>
              <a:chOff x="2692399" y="2184397"/>
              <a:chExt cx="274320" cy="982134"/>
            </a:xfrm>
            <a:solidFill>
              <a:schemeClr val="accent4"/>
            </a:solidFill>
          </p:grpSpPr>
          <p:sp>
            <p:nvSpPr>
              <p:cNvPr id="34" name="Oval 33">
                <a:extLst>
                  <a:ext uri="{FF2B5EF4-FFF2-40B4-BE49-F238E27FC236}">
                    <a16:creationId xmlns:a16="http://schemas.microsoft.com/office/drawing/2014/main" id="{45373C1D-0B06-1D46-99A9-B0CF7D76885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122184EA-BE65-7C43-BF12-20896B0FEB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 name="Group 35">
              <a:extLst>
                <a:ext uri="{FF2B5EF4-FFF2-40B4-BE49-F238E27FC236}">
                  <a16:creationId xmlns:a16="http://schemas.microsoft.com/office/drawing/2014/main" id="{62069D82-E51E-194C-8A01-E0CE7A8F0E5E}"/>
                </a:ext>
              </a:extLst>
            </p:cNvPr>
            <p:cNvGrpSpPr/>
            <p:nvPr/>
          </p:nvGrpSpPr>
          <p:grpSpPr>
            <a:xfrm>
              <a:off x="8249587" y="3052717"/>
              <a:ext cx="365760" cy="1309512"/>
              <a:chOff x="2692399" y="2184397"/>
              <a:chExt cx="274320" cy="982134"/>
            </a:xfrm>
            <a:solidFill>
              <a:schemeClr val="accent4"/>
            </a:solidFill>
          </p:grpSpPr>
          <p:sp>
            <p:nvSpPr>
              <p:cNvPr id="37" name="Oval 36">
                <a:extLst>
                  <a:ext uri="{FF2B5EF4-FFF2-40B4-BE49-F238E27FC236}">
                    <a16:creationId xmlns:a16="http://schemas.microsoft.com/office/drawing/2014/main" id="{C0FAF740-CE82-2749-A93D-4B568E439C0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8" name="Rectangle 37">
                <a:extLst>
                  <a:ext uri="{FF2B5EF4-FFF2-40B4-BE49-F238E27FC236}">
                    <a16:creationId xmlns:a16="http://schemas.microsoft.com/office/drawing/2014/main" id="{958D4CA3-BA57-BB45-AD4E-F26830CF1E1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 name="Group 38">
              <a:extLst>
                <a:ext uri="{FF2B5EF4-FFF2-40B4-BE49-F238E27FC236}">
                  <a16:creationId xmlns:a16="http://schemas.microsoft.com/office/drawing/2014/main" id="{FCD55CC7-399F-F64F-BB14-A9FB7247F5AB}"/>
                </a:ext>
              </a:extLst>
            </p:cNvPr>
            <p:cNvGrpSpPr/>
            <p:nvPr/>
          </p:nvGrpSpPr>
          <p:grpSpPr>
            <a:xfrm>
              <a:off x="8737281" y="4274416"/>
              <a:ext cx="365760" cy="1309512"/>
              <a:chOff x="2692399" y="2184397"/>
              <a:chExt cx="274320" cy="982134"/>
            </a:xfrm>
            <a:solidFill>
              <a:schemeClr val="accent4"/>
            </a:solidFill>
          </p:grpSpPr>
          <p:sp>
            <p:nvSpPr>
              <p:cNvPr id="40" name="Oval 39">
                <a:extLst>
                  <a:ext uri="{FF2B5EF4-FFF2-40B4-BE49-F238E27FC236}">
                    <a16:creationId xmlns:a16="http://schemas.microsoft.com/office/drawing/2014/main" id="{FECB9ECC-4F99-AA4C-AAD3-AF30AAC0FA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C5A7E684-D634-8B4E-B3C5-68D9257437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2" name="Group 41">
              <a:extLst>
                <a:ext uri="{FF2B5EF4-FFF2-40B4-BE49-F238E27FC236}">
                  <a16:creationId xmlns:a16="http://schemas.microsoft.com/office/drawing/2014/main" id="{589B50AE-21AA-394F-9357-26BF23409510}"/>
                </a:ext>
              </a:extLst>
            </p:cNvPr>
            <p:cNvGrpSpPr/>
            <p:nvPr/>
          </p:nvGrpSpPr>
          <p:grpSpPr>
            <a:xfrm>
              <a:off x="10636800" y="1442920"/>
              <a:ext cx="365760" cy="1309512"/>
              <a:chOff x="2692399" y="2184397"/>
              <a:chExt cx="274320" cy="982134"/>
            </a:xfrm>
            <a:solidFill>
              <a:schemeClr val="accent4"/>
            </a:solidFill>
          </p:grpSpPr>
          <p:sp>
            <p:nvSpPr>
              <p:cNvPr id="43" name="Oval 42">
                <a:extLst>
                  <a:ext uri="{FF2B5EF4-FFF2-40B4-BE49-F238E27FC236}">
                    <a16:creationId xmlns:a16="http://schemas.microsoft.com/office/drawing/2014/main" id="{5BF8C6D0-AFA1-344C-98F2-B77D4CBD31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4" name="Rectangle 43">
                <a:extLst>
                  <a:ext uri="{FF2B5EF4-FFF2-40B4-BE49-F238E27FC236}">
                    <a16:creationId xmlns:a16="http://schemas.microsoft.com/office/drawing/2014/main" id="{6A516427-4428-F74D-898F-AFDA20A059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2B32B323-E02F-8243-AE62-40469BAEB9F1}"/>
                </a:ext>
              </a:extLst>
            </p:cNvPr>
            <p:cNvGrpSpPr/>
            <p:nvPr/>
          </p:nvGrpSpPr>
          <p:grpSpPr>
            <a:xfrm>
              <a:off x="9427405" y="3551471"/>
              <a:ext cx="365760" cy="1309512"/>
              <a:chOff x="2692399" y="2184397"/>
              <a:chExt cx="274320" cy="982134"/>
            </a:xfrm>
            <a:solidFill>
              <a:schemeClr val="accent4"/>
            </a:solidFill>
          </p:grpSpPr>
          <p:sp>
            <p:nvSpPr>
              <p:cNvPr id="46" name="Oval 45">
                <a:extLst>
                  <a:ext uri="{FF2B5EF4-FFF2-40B4-BE49-F238E27FC236}">
                    <a16:creationId xmlns:a16="http://schemas.microsoft.com/office/drawing/2014/main" id="{1B186841-F800-B54E-965C-9CC991861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7" name="Rectangle 46">
                <a:extLst>
                  <a:ext uri="{FF2B5EF4-FFF2-40B4-BE49-F238E27FC236}">
                    <a16:creationId xmlns:a16="http://schemas.microsoft.com/office/drawing/2014/main" id="{A952C051-2802-2348-A212-49B4A19E0B7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8" name="Group 47">
              <a:extLst>
                <a:ext uri="{FF2B5EF4-FFF2-40B4-BE49-F238E27FC236}">
                  <a16:creationId xmlns:a16="http://schemas.microsoft.com/office/drawing/2014/main" id="{E2548D8E-A572-DC4E-816D-D6ED3EEF6726}"/>
                </a:ext>
              </a:extLst>
            </p:cNvPr>
            <p:cNvGrpSpPr>
              <a:grpSpLocks/>
            </p:cNvGrpSpPr>
            <p:nvPr/>
          </p:nvGrpSpPr>
          <p:grpSpPr bwMode="auto">
            <a:xfrm>
              <a:off x="2789238" y="1766888"/>
              <a:ext cx="366712" cy="1309687"/>
              <a:chOff x="2692399" y="2184397"/>
              <a:chExt cx="274320" cy="982134"/>
            </a:xfrm>
          </p:grpSpPr>
          <p:sp>
            <p:nvSpPr>
              <p:cNvPr id="49" name="Oval 48">
                <a:extLst>
                  <a:ext uri="{FF2B5EF4-FFF2-40B4-BE49-F238E27FC236}">
                    <a16:creationId xmlns:a16="http://schemas.microsoft.com/office/drawing/2014/main" id="{62AC39F7-3959-3A44-8F07-A451ABD8353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 name="Rectangle 49">
                <a:extLst>
                  <a:ext uri="{FF2B5EF4-FFF2-40B4-BE49-F238E27FC236}">
                    <a16:creationId xmlns:a16="http://schemas.microsoft.com/office/drawing/2014/main" id="{1806DB6C-5AB1-D94A-8469-1DA34110E59D}"/>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1" name="Group 50">
              <a:extLst>
                <a:ext uri="{FF2B5EF4-FFF2-40B4-BE49-F238E27FC236}">
                  <a16:creationId xmlns:a16="http://schemas.microsoft.com/office/drawing/2014/main" id="{63C99547-620F-5640-A171-E81B87BF55C9}"/>
                </a:ext>
              </a:extLst>
            </p:cNvPr>
            <p:cNvGrpSpPr>
              <a:grpSpLocks/>
            </p:cNvGrpSpPr>
            <p:nvPr/>
          </p:nvGrpSpPr>
          <p:grpSpPr bwMode="auto">
            <a:xfrm>
              <a:off x="784225" y="3398838"/>
              <a:ext cx="365125" cy="1309687"/>
              <a:chOff x="2692399" y="2184397"/>
              <a:chExt cx="274320" cy="982134"/>
            </a:xfrm>
          </p:grpSpPr>
          <p:sp>
            <p:nvSpPr>
              <p:cNvPr id="52" name="Oval 51">
                <a:extLst>
                  <a:ext uri="{FF2B5EF4-FFF2-40B4-BE49-F238E27FC236}">
                    <a16:creationId xmlns:a16="http://schemas.microsoft.com/office/drawing/2014/main" id="{8F53A65A-03EF-9E48-8020-DA6C15F2C41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 name="Rectangle 52">
                <a:extLst>
                  <a:ext uri="{FF2B5EF4-FFF2-40B4-BE49-F238E27FC236}">
                    <a16:creationId xmlns:a16="http://schemas.microsoft.com/office/drawing/2014/main" id="{B5D0216F-69F2-914E-8C5E-69CFED8355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4" name="Group 53">
              <a:extLst>
                <a:ext uri="{FF2B5EF4-FFF2-40B4-BE49-F238E27FC236}">
                  <a16:creationId xmlns:a16="http://schemas.microsoft.com/office/drawing/2014/main" id="{563AFE97-6018-A348-B5FE-B2F56FEE2C8D}"/>
                </a:ext>
              </a:extLst>
            </p:cNvPr>
            <p:cNvGrpSpPr>
              <a:grpSpLocks/>
            </p:cNvGrpSpPr>
            <p:nvPr/>
          </p:nvGrpSpPr>
          <p:grpSpPr bwMode="auto">
            <a:xfrm>
              <a:off x="3281363" y="3043238"/>
              <a:ext cx="365125" cy="1309687"/>
              <a:chOff x="2692399" y="2184397"/>
              <a:chExt cx="274320" cy="982136"/>
            </a:xfrm>
          </p:grpSpPr>
          <p:sp>
            <p:nvSpPr>
              <p:cNvPr id="55" name="Oval 54">
                <a:extLst>
                  <a:ext uri="{FF2B5EF4-FFF2-40B4-BE49-F238E27FC236}">
                    <a16:creationId xmlns:a16="http://schemas.microsoft.com/office/drawing/2014/main" id="{C79BA544-06B8-6D40-99BB-58FFD146647A}"/>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 name="Rectangle 55">
                <a:extLst>
                  <a:ext uri="{FF2B5EF4-FFF2-40B4-BE49-F238E27FC236}">
                    <a16:creationId xmlns:a16="http://schemas.microsoft.com/office/drawing/2014/main" id="{3622AC4D-7FC4-404F-B21B-F3228310D016}"/>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7" name="Group 56">
              <a:extLst>
                <a:ext uri="{FF2B5EF4-FFF2-40B4-BE49-F238E27FC236}">
                  <a16:creationId xmlns:a16="http://schemas.microsoft.com/office/drawing/2014/main" id="{D2D896B9-FD11-CE43-AE62-3A75D70DECF3}"/>
                </a:ext>
              </a:extLst>
            </p:cNvPr>
            <p:cNvGrpSpPr>
              <a:grpSpLocks/>
            </p:cNvGrpSpPr>
            <p:nvPr/>
          </p:nvGrpSpPr>
          <p:grpSpPr bwMode="auto">
            <a:xfrm>
              <a:off x="9566275" y="1776413"/>
              <a:ext cx="366713" cy="1309687"/>
              <a:chOff x="2692399" y="2184397"/>
              <a:chExt cx="274320" cy="982134"/>
            </a:xfrm>
          </p:grpSpPr>
          <p:sp>
            <p:nvSpPr>
              <p:cNvPr id="58" name="Oval 57">
                <a:extLst>
                  <a:ext uri="{FF2B5EF4-FFF2-40B4-BE49-F238E27FC236}">
                    <a16:creationId xmlns:a16="http://schemas.microsoft.com/office/drawing/2014/main" id="{6224621B-5757-A144-82C0-398B3C1ACA2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 name="Rectangle 58">
                <a:extLst>
                  <a:ext uri="{FF2B5EF4-FFF2-40B4-BE49-F238E27FC236}">
                    <a16:creationId xmlns:a16="http://schemas.microsoft.com/office/drawing/2014/main" id="{71405BE8-E6A8-2942-88DA-F602D1EB233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D3A494B3-B09E-1942-A9BD-5A2F443A6D5F}"/>
                </a:ext>
              </a:extLst>
            </p:cNvPr>
            <p:cNvGrpSpPr>
              <a:grpSpLocks/>
            </p:cNvGrpSpPr>
            <p:nvPr/>
          </p:nvGrpSpPr>
          <p:grpSpPr bwMode="auto">
            <a:xfrm>
              <a:off x="7116763" y="1892300"/>
              <a:ext cx="365125" cy="1309688"/>
              <a:chOff x="2692399" y="2184397"/>
              <a:chExt cx="274320" cy="982134"/>
            </a:xfrm>
          </p:grpSpPr>
          <p:sp>
            <p:nvSpPr>
              <p:cNvPr id="61" name="Oval 60">
                <a:extLst>
                  <a:ext uri="{FF2B5EF4-FFF2-40B4-BE49-F238E27FC236}">
                    <a16:creationId xmlns:a16="http://schemas.microsoft.com/office/drawing/2014/main" id="{539FB44F-4658-7E47-AB0B-32DC8080AF0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2" name="Rectangle 61">
                <a:extLst>
                  <a:ext uri="{FF2B5EF4-FFF2-40B4-BE49-F238E27FC236}">
                    <a16:creationId xmlns:a16="http://schemas.microsoft.com/office/drawing/2014/main" id="{9C06C31F-627C-BD42-ABF8-D221166C72F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3" name="Group 62">
              <a:extLst>
                <a:ext uri="{FF2B5EF4-FFF2-40B4-BE49-F238E27FC236}">
                  <a16:creationId xmlns:a16="http://schemas.microsoft.com/office/drawing/2014/main" id="{B94C7A17-7A3E-5C47-9DFB-DFDBA7CCD5A9}"/>
                </a:ext>
              </a:extLst>
            </p:cNvPr>
            <p:cNvGrpSpPr>
              <a:grpSpLocks/>
            </p:cNvGrpSpPr>
            <p:nvPr/>
          </p:nvGrpSpPr>
          <p:grpSpPr bwMode="auto">
            <a:xfrm>
              <a:off x="7921625" y="1389063"/>
              <a:ext cx="366713" cy="1309687"/>
              <a:chOff x="2692399" y="2184397"/>
              <a:chExt cx="274320" cy="982134"/>
            </a:xfrm>
          </p:grpSpPr>
          <p:sp>
            <p:nvSpPr>
              <p:cNvPr id="64" name="Oval 63">
                <a:extLst>
                  <a:ext uri="{FF2B5EF4-FFF2-40B4-BE49-F238E27FC236}">
                    <a16:creationId xmlns:a16="http://schemas.microsoft.com/office/drawing/2014/main" id="{679788D9-1EEB-CF43-9B56-1EC437AD82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5" name="Rectangle 64">
                <a:extLst>
                  <a:ext uri="{FF2B5EF4-FFF2-40B4-BE49-F238E27FC236}">
                    <a16:creationId xmlns:a16="http://schemas.microsoft.com/office/drawing/2014/main" id="{E4E27B02-3A59-7442-84A9-25E20DFF037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6" name="Group 65">
              <a:extLst>
                <a:ext uri="{FF2B5EF4-FFF2-40B4-BE49-F238E27FC236}">
                  <a16:creationId xmlns:a16="http://schemas.microsoft.com/office/drawing/2014/main" id="{7B1F70C3-EEE0-CB43-A733-9385FAB0E656}"/>
                </a:ext>
              </a:extLst>
            </p:cNvPr>
            <p:cNvGrpSpPr>
              <a:grpSpLocks/>
            </p:cNvGrpSpPr>
            <p:nvPr/>
          </p:nvGrpSpPr>
          <p:grpSpPr bwMode="auto">
            <a:xfrm>
              <a:off x="10323513" y="2986088"/>
              <a:ext cx="365125" cy="1309687"/>
              <a:chOff x="2692399" y="2184397"/>
              <a:chExt cx="274320" cy="982134"/>
            </a:xfrm>
          </p:grpSpPr>
          <p:sp>
            <p:nvSpPr>
              <p:cNvPr id="67" name="Oval 66">
                <a:extLst>
                  <a:ext uri="{FF2B5EF4-FFF2-40B4-BE49-F238E27FC236}">
                    <a16:creationId xmlns:a16="http://schemas.microsoft.com/office/drawing/2014/main" id="{50A52657-7DBE-7C44-B1D8-6B75791439F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36AEA217-4E9D-A743-A733-1BA3F03D446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9" name="Group 68">
              <a:extLst>
                <a:ext uri="{FF2B5EF4-FFF2-40B4-BE49-F238E27FC236}">
                  <a16:creationId xmlns:a16="http://schemas.microsoft.com/office/drawing/2014/main" id="{66A0A307-DA1C-9F45-BBBB-1DC9F86700E1}"/>
                </a:ext>
              </a:extLst>
            </p:cNvPr>
            <p:cNvGrpSpPr>
              <a:grpSpLocks/>
            </p:cNvGrpSpPr>
            <p:nvPr/>
          </p:nvGrpSpPr>
          <p:grpSpPr bwMode="auto">
            <a:xfrm>
              <a:off x="2435225" y="3281363"/>
              <a:ext cx="365125" cy="1309687"/>
              <a:chOff x="2692399" y="2184397"/>
              <a:chExt cx="274320" cy="982134"/>
            </a:xfrm>
          </p:grpSpPr>
          <p:sp>
            <p:nvSpPr>
              <p:cNvPr id="70" name="Oval 69">
                <a:extLst>
                  <a:ext uri="{FF2B5EF4-FFF2-40B4-BE49-F238E27FC236}">
                    <a16:creationId xmlns:a16="http://schemas.microsoft.com/office/drawing/2014/main" id="{1F3C2C4A-2CCD-514B-ACA4-98F59F5EE3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 name="Rectangle 70">
                <a:extLst>
                  <a:ext uri="{FF2B5EF4-FFF2-40B4-BE49-F238E27FC236}">
                    <a16:creationId xmlns:a16="http://schemas.microsoft.com/office/drawing/2014/main" id="{4F70A815-4EDC-454F-97D7-65193635253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2" name="Group 71">
              <a:extLst>
                <a:ext uri="{FF2B5EF4-FFF2-40B4-BE49-F238E27FC236}">
                  <a16:creationId xmlns:a16="http://schemas.microsoft.com/office/drawing/2014/main" id="{AF6E4115-B994-7A48-B93C-B252A5F3580F}"/>
                </a:ext>
              </a:extLst>
            </p:cNvPr>
            <p:cNvGrpSpPr>
              <a:grpSpLocks/>
            </p:cNvGrpSpPr>
            <p:nvPr/>
          </p:nvGrpSpPr>
          <p:grpSpPr bwMode="auto">
            <a:xfrm>
              <a:off x="8926513" y="2160588"/>
              <a:ext cx="366712" cy="1308100"/>
              <a:chOff x="2692399" y="2184397"/>
              <a:chExt cx="274320" cy="982134"/>
            </a:xfrm>
          </p:grpSpPr>
          <p:sp>
            <p:nvSpPr>
              <p:cNvPr id="73" name="Oval 72">
                <a:extLst>
                  <a:ext uri="{FF2B5EF4-FFF2-40B4-BE49-F238E27FC236}">
                    <a16:creationId xmlns:a16="http://schemas.microsoft.com/office/drawing/2014/main" id="{27534C94-BA1F-B841-AB60-332E3FEC8912}"/>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4" name="Rectangle 73">
                <a:extLst>
                  <a:ext uri="{FF2B5EF4-FFF2-40B4-BE49-F238E27FC236}">
                    <a16:creationId xmlns:a16="http://schemas.microsoft.com/office/drawing/2014/main" id="{D1646420-4A2D-234A-B53E-55D98653AE3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spTree>
    <p:extLst>
      <p:ext uri="{BB962C8B-B14F-4D97-AF65-F5344CB8AC3E}">
        <p14:creationId xmlns:p14="http://schemas.microsoft.com/office/powerpoint/2010/main" val="2048879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extLst>
      <p:ext uri="{BB962C8B-B14F-4D97-AF65-F5344CB8AC3E}">
        <p14:creationId xmlns:p14="http://schemas.microsoft.com/office/powerpoint/2010/main" val="1045941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dirty="0"/>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a:xfrm>
            <a:off x="838200" y="365125"/>
            <a:ext cx="10515600" cy="1325563"/>
          </a:xfrm>
        </p:spPr>
        <p:txBody>
          <a:bodyPr/>
          <a:lstStyle/>
          <a:p>
            <a:r>
              <a:rPr lang="en-US" altLang="en-US" dirty="0"/>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dirty="0"/>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dirty="0"/>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07" name="TextBox 2206">
            <a:extLst>
              <a:ext uri="{FF2B5EF4-FFF2-40B4-BE49-F238E27FC236}">
                <a16:creationId xmlns:a16="http://schemas.microsoft.com/office/drawing/2014/main" id="{0CBCA7DF-7F9D-CD45-93F3-9DB62DF15396}"/>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cxnSp>
        <p:nvCxnSpPr>
          <p:cNvPr id="2208" name="Straight Arrow Connector 2207">
            <a:extLst>
              <a:ext uri="{FF2B5EF4-FFF2-40B4-BE49-F238E27FC236}">
                <a16:creationId xmlns:a16="http://schemas.microsoft.com/office/drawing/2014/main" id="{A6C2CFB2-5FB8-FE4E-AEDD-BD472EFA6B6B}"/>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par>
                                <p:cTn id="430" presetID="1" presetClass="entr" presetSubtype="0" fill="hold" grpId="0" nodeType="withEffect">
                                  <p:stCondLst>
                                    <p:cond delay="20"/>
                                  </p:stCondLst>
                                  <p:childTnLst>
                                    <p:set>
                                      <p:cBhvr>
                                        <p:cTn id="431" dur="1" fill="hold">
                                          <p:stCondLst>
                                            <p:cond delay="0"/>
                                          </p:stCondLst>
                                        </p:cTn>
                                        <p:tgtEl>
                                          <p:spTgt spid="2207"/>
                                        </p:tgtEl>
                                        <p:attrNameLst>
                                          <p:attrName>style.visibility</p:attrName>
                                        </p:attrNameLst>
                                      </p:cBhvr>
                                      <p:to>
                                        <p:strVal val="visible"/>
                                      </p:to>
                                    </p:set>
                                  </p:childTnLst>
                                </p:cTn>
                              </p:par>
                              <p:par>
                                <p:cTn id="432" presetID="1" presetClass="entr" presetSubtype="0" fill="hold" nodeType="withEffect">
                                  <p:stCondLst>
                                    <p:cond delay="20"/>
                                  </p:stCondLst>
                                  <p:childTnLst>
                                    <p:set>
                                      <p:cBhvr>
                                        <p:cTn id="433" dur="1" fill="hold">
                                          <p:stCondLst>
                                            <p:cond delay="0"/>
                                          </p:stCondLst>
                                        </p:cTn>
                                        <p:tgtEl>
                                          <p:spTgt spid="2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306" y="3225417"/>
            <a:ext cx="4432853" cy="21279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5298652" y="3496212"/>
            <a:ext cx="2927907" cy="28878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0"/>
                                        <p:tgtEl>
                                          <p:spTgt spid="6"/>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0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3000"/>
                                        <p:tgtEl>
                                          <p:spTgt spid="8"/>
                                        </p:tgtEl>
                                      </p:cBhvr>
                                    </p:animEffect>
                                  </p:childTnLst>
                                </p:cTn>
                              </p:par>
                            </p:childTnLst>
                          </p:cTn>
                        </p:par>
                        <p:par>
                          <p:cTn id="21" fill="hold" nodeType="afterGroup">
                            <p:stCondLst>
                              <p:cond delay="30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306" y="3225417"/>
            <a:ext cx="4432853" cy="21279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5298652" y="3496212"/>
            <a:ext cx="2927907" cy="28878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ounded Rectangle 4">
            <a:extLst>
              <a:ext uri="{FF2B5EF4-FFF2-40B4-BE49-F238E27FC236}">
                <a16:creationId xmlns:a16="http://schemas.microsoft.com/office/drawing/2014/main" id="{DEE6F512-3FEC-F745-97E9-739F3EF3DFFC}"/>
              </a:ext>
            </a:extLst>
          </p:cNvPr>
          <p:cNvSpPr/>
          <p:nvPr/>
        </p:nvSpPr>
        <p:spPr>
          <a:xfrm>
            <a:off x="1004048" y="1572894"/>
            <a:ext cx="10183905" cy="303783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A20A0E-6FC3-1340-9113-85C13E4ACFFD}"/>
              </a:ext>
            </a:extLst>
          </p:cNvPr>
          <p:cNvSpPr txBox="1"/>
          <p:nvPr/>
        </p:nvSpPr>
        <p:spPr>
          <a:xfrm>
            <a:off x="1072792" y="1627953"/>
            <a:ext cx="10774866"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Propensity score weighting</a:t>
            </a:r>
          </a:p>
        </p:txBody>
      </p:sp>
      <p:sp>
        <p:nvSpPr>
          <p:cNvPr id="12" name="TextBox 11">
            <a:extLst>
              <a:ext uri="{FF2B5EF4-FFF2-40B4-BE49-F238E27FC236}">
                <a16:creationId xmlns:a16="http://schemas.microsoft.com/office/drawing/2014/main" id="{FFB32C96-AB36-CB4D-AF56-11B6505DB624}"/>
              </a:ext>
            </a:extLst>
          </p:cNvPr>
          <p:cNvSpPr txBox="1"/>
          <p:nvPr/>
        </p:nvSpPr>
        <p:spPr>
          <a:xfrm>
            <a:off x="2402541" y="2536408"/>
            <a:ext cx="9309650"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Bias</a:t>
            </a:r>
          </a:p>
        </p:txBody>
      </p:sp>
      <p:sp>
        <p:nvSpPr>
          <p:cNvPr id="13" name="TextBox 12">
            <a:extLst>
              <a:ext uri="{FF2B5EF4-FFF2-40B4-BE49-F238E27FC236}">
                <a16:creationId xmlns:a16="http://schemas.microsoft.com/office/drawing/2014/main" id="{8D1F5EF9-74D6-CC43-8961-33FFBF02B745}"/>
              </a:ext>
            </a:extLst>
          </p:cNvPr>
          <p:cNvSpPr txBox="1"/>
          <p:nvPr/>
        </p:nvSpPr>
        <p:spPr>
          <a:xfrm>
            <a:off x="2402541" y="3385848"/>
            <a:ext cx="9309650"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Variance</a:t>
            </a:r>
          </a:p>
        </p:txBody>
      </p:sp>
      <p:sp>
        <p:nvSpPr>
          <p:cNvPr id="11" name="Up Arrow 10">
            <a:extLst>
              <a:ext uri="{FF2B5EF4-FFF2-40B4-BE49-F238E27FC236}">
                <a16:creationId xmlns:a16="http://schemas.microsoft.com/office/drawing/2014/main" id="{A123C495-586F-4947-ADBA-657366D526B3}"/>
              </a:ext>
            </a:extLst>
          </p:cNvPr>
          <p:cNvSpPr/>
          <p:nvPr/>
        </p:nvSpPr>
        <p:spPr>
          <a:xfrm>
            <a:off x="1747827" y="2644372"/>
            <a:ext cx="663388" cy="68414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140A56C0-6A8F-D84B-B59E-6C9286EB3C59}"/>
              </a:ext>
            </a:extLst>
          </p:cNvPr>
          <p:cNvSpPr/>
          <p:nvPr/>
        </p:nvSpPr>
        <p:spPr>
          <a:xfrm>
            <a:off x="1747827" y="3493390"/>
            <a:ext cx="663388" cy="68414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B5889AA-7E75-264A-A275-9409F9696DE9}"/>
              </a:ext>
            </a:extLst>
          </p:cNvPr>
          <p:cNvPicPr>
            <a:picLocks noChangeAspect="1"/>
          </p:cNvPicPr>
          <p:nvPr/>
        </p:nvPicPr>
        <p:blipFill>
          <a:blip r:embed="rId4"/>
          <a:stretch>
            <a:fillRect/>
          </a:stretch>
        </p:blipFill>
        <p:spPr>
          <a:xfrm>
            <a:off x="3418017" y="650530"/>
            <a:ext cx="5355966" cy="5355966"/>
          </a:xfrm>
          <a:prstGeom prst="rect">
            <a:avLst/>
          </a:prstGeom>
        </p:spPr>
      </p:pic>
    </p:spTree>
    <p:extLst>
      <p:ext uri="{BB962C8B-B14F-4D97-AF65-F5344CB8AC3E}">
        <p14:creationId xmlns:p14="http://schemas.microsoft.com/office/powerpoint/2010/main" val="42342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7875E3-B1B6-5945-AEF4-B837409B7ABA}"/>
              </a:ext>
            </a:extLst>
          </p:cNvPr>
          <p:cNvGrpSpPr/>
          <p:nvPr/>
        </p:nvGrpSpPr>
        <p:grpSpPr>
          <a:xfrm>
            <a:off x="1665195" y="1398494"/>
            <a:ext cx="8861610" cy="4105835"/>
            <a:chOff x="1667436" y="1398494"/>
            <a:chExt cx="8861610" cy="4105835"/>
          </a:xfrm>
        </p:grpSpPr>
        <p:sp>
          <p:nvSpPr>
            <p:cNvPr id="2" name="Oval 1">
              <a:extLst>
                <a:ext uri="{FF2B5EF4-FFF2-40B4-BE49-F238E27FC236}">
                  <a16:creationId xmlns:a16="http://schemas.microsoft.com/office/drawing/2014/main" id="{58166253-CC04-7145-A55F-20CE01C49E9E}"/>
                </a:ext>
              </a:extLst>
            </p:cNvPr>
            <p:cNvSpPr/>
            <p:nvPr/>
          </p:nvSpPr>
          <p:spPr>
            <a:xfrm>
              <a:off x="1667436"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9F85FC6B-78D0-AD46-BA8B-114AF93235ED}"/>
                </a:ext>
              </a:extLst>
            </p:cNvPr>
            <p:cNvSpPr/>
            <p:nvPr/>
          </p:nvSpPr>
          <p:spPr>
            <a:xfrm>
              <a:off x="2317376"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6E7B058-EEF9-B74D-A359-EFFA55C83F3D}"/>
                </a:ext>
              </a:extLst>
            </p:cNvPr>
            <p:cNvSpPr/>
            <p:nvPr/>
          </p:nvSpPr>
          <p:spPr>
            <a:xfrm>
              <a:off x="2911287"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6C9103B-9A36-4F45-8007-688109915497}"/>
                </a:ext>
              </a:extLst>
            </p:cNvPr>
            <p:cNvSpPr/>
            <p:nvPr/>
          </p:nvSpPr>
          <p:spPr>
            <a:xfrm>
              <a:off x="6423211"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904DA-497A-E748-981E-488066FEBF80}"/>
                </a:ext>
              </a:extLst>
            </p:cNvPr>
            <p:cNvSpPr/>
            <p:nvPr/>
          </p:nvSpPr>
          <p:spPr>
            <a:xfrm>
              <a:off x="7073151"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7D52F3-37E0-444B-A012-B4CB2723070F}"/>
                </a:ext>
              </a:extLst>
            </p:cNvPr>
            <p:cNvSpPr/>
            <p:nvPr/>
          </p:nvSpPr>
          <p:spPr>
            <a:xfrm>
              <a:off x="7667062"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E7264AAB-ED97-7340-9B9C-269DA57E3A6D}"/>
              </a:ext>
            </a:extLst>
          </p:cNvPr>
          <p:cNvSpPr/>
          <p:nvPr/>
        </p:nvSpPr>
        <p:spPr>
          <a:xfrm>
            <a:off x="2384613" y="200809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9DC549-BCDE-0849-B14D-8D0E3DDF452B}"/>
              </a:ext>
            </a:extLst>
          </p:cNvPr>
          <p:cNvSpPr/>
          <p:nvPr/>
        </p:nvSpPr>
        <p:spPr>
          <a:xfrm rot="4921620" flipV="1">
            <a:off x="2117910" y="233082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4E0EF9-6703-CF49-8A4C-E38301136D8D}"/>
              </a:ext>
            </a:extLst>
          </p:cNvPr>
          <p:cNvSpPr/>
          <p:nvPr/>
        </p:nvSpPr>
        <p:spPr>
          <a:xfrm rot="2286970">
            <a:off x="1959752" y="2805682"/>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 name="Freeform 12">
            <a:extLst>
              <a:ext uri="{FF2B5EF4-FFF2-40B4-BE49-F238E27FC236}">
                <a16:creationId xmlns:a16="http://schemas.microsoft.com/office/drawing/2014/main" id="{9801F2C4-579A-7149-905B-1254025AE0CF}"/>
              </a:ext>
            </a:extLst>
          </p:cNvPr>
          <p:cNvSpPr/>
          <p:nvPr/>
        </p:nvSpPr>
        <p:spPr>
          <a:xfrm>
            <a:off x="6032615" y="137149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9EE31EA-8191-3242-B8EF-58CC34A5EDC8}"/>
              </a:ext>
            </a:extLst>
          </p:cNvPr>
          <p:cNvSpPr/>
          <p:nvPr/>
        </p:nvSpPr>
        <p:spPr>
          <a:xfrm rot="4921620" flipV="1">
            <a:off x="5765912" y="169422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1B4835-DE9D-2343-9FD7-630BFB7CBF40}"/>
              </a:ext>
            </a:extLst>
          </p:cNvPr>
          <p:cNvSpPr/>
          <p:nvPr/>
        </p:nvSpPr>
        <p:spPr>
          <a:xfrm rot="2286970">
            <a:off x="5607754" y="2169081"/>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Oval 15">
            <a:extLst>
              <a:ext uri="{FF2B5EF4-FFF2-40B4-BE49-F238E27FC236}">
                <a16:creationId xmlns:a16="http://schemas.microsoft.com/office/drawing/2014/main" id="{118F12CC-10FF-4744-922F-19F58A9C2E47}"/>
              </a:ext>
            </a:extLst>
          </p:cNvPr>
          <p:cNvSpPr/>
          <p:nvPr/>
        </p:nvSpPr>
        <p:spPr>
          <a:xfrm>
            <a:off x="3352802" y="371184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1E897F-4B53-F74D-9296-818C243E8E01}"/>
              </a:ext>
            </a:extLst>
          </p:cNvPr>
          <p:cNvSpPr/>
          <p:nvPr/>
        </p:nvSpPr>
        <p:spPr>
          <a:xfrm>
            <a:off x="3612776" y="357737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BDA851-D747-CA4F-A425-12D5BD451237}"/>
              </a:ext>
            </a:extLst>
          </p:cNvPr>
          <p:cNvSpPr/>
          <p:nvPr/>
        </p:nvSpPr>
        <p:spPr>
          <a:xfrm>
            <a:off x="3827931" y="3774594"/>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E3BD40-79AD-3741-A357-04EB0892659F}"/>
              </a:ext>
            </a:extLst>
          </p:cNvPr>
          <p:cNvSpPr/>
          <p:nvPr/>
        </p:nvSpPr>
        <p:spPr>
          <a:xfrm>
            <a:off x="3971363" y="3505657"/>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FF9F4EF-3E58-5747-BB81-8CB14BAD4CED}"/>
              </a:ext>
            </a:extLst>
          </p:cNvPr>
          <p:cNvSpPr/>
          <p:nvPr/>
        </p:nvSpPr>
        <p:spPr>
          <a:xfrm>
            <a:off x="3890685" y="328153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2C6789-2DFE-A44E-8422-B55C17E75E88}"/>
              </a:ext>
            </a:extLst>
          </p:cNvPr>
          <p:cNvSpPr/>
          <p:nvPr/>
        </p:nvSpPr>
        <p:spPr>
          <a:xfrm>
            <a:off x="3657603" y="3030527"/>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A4403FC-C75C-8844-A583-12EDEA650449}"/>
              </a:ext>
            </a:extLst>
          </p:cNvPr>
          <p:cNvSpPr/>
          <p:nvPr/>
        </p:nvSpPr>
        <p:spPr>
          <a:xfrm>
            <a:off x="3191438" y="346083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8660D4D-F0D6-A94E-8ED0-5C6A85C48B36}"/>
              </a:ext>
            </a:extLst>
          </p:cNvPr>
          <p:cNvSpPr/>
          <p:nvPr/>
        </p:nvSpPr>
        <p:spPr>
          <a:xfrm>
            <a:off x="7270374" y="294984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7370-5878-0D4D-9E12-9B2685402DF4}"/>
              </a:ext>
            </a:extLst>
          </p:cNvPr>
          <p:cNvSpPr/>
          <p:nvPr/>
        </p:nvSpPr>
        <p:spPr>
          <a:xfrm>
            <a:off x="7082118" y="2833308"/>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374F68-A753-3847-8E07-B9DE93569DF0}"/>
              </a:ext>
            </a:extLst>
          </p:cNvPr>
          <p:cNvSpPr/>
          <p:nvPr/>
        </p:nvSpPr>
        <p:spPr>
          <a:xfrm>
            <a:off x="7351056" y="2761588"/>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80C3A5-F970-1346-A006-4E64BDF77252}"/>
              </a:ext>
            </a:extLst>
          </p:cNvPr>
          <p:cNvSpPr/>
          <p:nvPr/>
        </p:nvSpPr>
        <p:spPr>
          <a:xfrm>
            <a:off x="7476562" y="2940884"/>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6559CFF-0959-0545-9FB7-23A883F91959}"/>
              </a:ext>
            </a:extLst>
          </p:cNvPr>
          <p:cNvSpPr txBox="1"/>
          <p:nvPr/>
        </p:nvSpPr>
        <p:spPr>
          <a:xfrm>
            <a:off x="2268072" y="5576044"/>
            <a:ext cx="2805953" cy="769441"/>
          </a:xfrm>
          <a:prstGeom prst="rect">
            <a:avLst/>
          </a:prstGeom>
          <a:noFill/>
        </p:spPr>
        <p:txBody>
          <a:bodyPr wrap="square" rtlCol="0">
            <a:spAutoFit/>
          </a:bodyPr>
          <a:lstStyle/>
          <a:p>
            <a:pPr algn="ctr"/>
            <a:r>
              <a:rPr lang="en-US" sz="4400" b="1" dirty="0">
                <a:solidFill>
                  <a:schemeClr val="bg1"/>
                </a:solidFill>
                <a:latin typeface="Franklin Gothic Heavy" panose="020B0603020102020204" pitchFamily="34" charset="0"/>
              </a:rPr>
              <a:t>Bias</a:t>
            </a:r>
          </a:p>
        </p:txBody>
      </p:sp>
      <p:sp>
        <p:nvSpPr>
          <p:cNvPr id="28" name="TextBox 27">
            <a:extLst>
              <a:ext uri="{FF2B5EF4-FFF2-40B4-BE49-F238E27FC236}">
                <a16:creationId xmlns:a16="http://schemas.microsoft.com/office/drawing/2014/main" id="{73BC5D0E-0597-EE4F-86E6-9DAAB21098A3}"/>
              </a:ext>
            </a:extLst>
          </p:cNvPr>
          <p:cNvSpPr txBox="1"/>
          <p:nvPr/>
        </p:nvSpPr>
        <p:spPr>
          <a:xfrm>
            <a:off x="7070909" y="5576044"/>
            <a:ext cx="2805953" cy="769441"/>
          </a:xfrm>
          <a:prstGeom prst="rect">
            <a:avLst/>
          </a:prstGeom>
          <a:noFill/>
        </p:spPr>
        <p:txBody>
          <a:bodyPr wrap="square" rtlCol="0">
            <a:spAutoFit/>
          </a:bodyPr>
          <a:lstStyle/>
          <a:p>
            <a:pPr algn="ctr"/>
            <a:r>
              <a:rPr lang="en-US" sz="4400" b="1" dirty="0">
                <a:solidFill>
                  <a:schemeClr val="bg1"/>
                </a:solidFill>
                <a:latin typeface="Franklin Gothic Heavy" panose="020B0603020102020204" pitchFamily="34" charset="0"/>
              </a:rPr>
              <a:t>Variance</a:t>
            </a:r>
          </a:p>
        </p:txBody>
      </p:sp>
    </p:spTree>
    <p:extLst>
      <p:ext uri="{BB962C8B-B14F-4D97-AF65-F5344CB8AC3E}">
        <p14:creationId xmlns:p14="http://schemas.microsoft.com/office/powerpoint/2010/main" val="1764719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7875E3-B1B6-5945-AEF4-B837409B7ABA}"/>
              </a:ext>
            </a:extLst>
          </p:cNvPr>
          <p:cNvGrpSpPr/>
          <p:nvPr/>
        </p:nvGrpSpPr>
        <p:grpSpPr>
          <a:xfrm>
            <a:off x="4043083" y="1376083"/>
            <a:ext cx="4105835" cy="4105835"/>
            <a:chOff x="1667436" y="1398494"/>
            <a:chExt cx="4105835" cy="4105835"/>
          </a:xfrm>
        </p:grpSpPr>
        <p:sp>
          <p:nvSpPr>
            <p:cNvPr id="2" name="Oval 1">
              <a:extLst>
                <a:ext uri="{FF2B5EF4-FFF2-40B4-BE49-F238E27FC236}">
                  <a16:creationId xmlns:a16="http://schemas.microsoft.com/office/drawing/2014/main" id="{58166253-CC04-7145-A55F-20CE01C49E9E}"/>
                </a:ext>
              </a:extLst>
            </p:cNvPr>
            <p:cNvSpPr/>
            <p:nvPr/>
          </p:nvSpPr>
          <p:spPr>
            <a:xfrm>
              <a:off x="1667436"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F85FC6B-78D0-AD46-BA8B-114AF93235ED}"/>
                </a:ext>
              </a:extLst>
            </p:cNvPr>
            <p:cNvSpPr/>
            <p:nvPr/>
          </p:nvSpPr>
          <p:spPr>
            <a:xfrm>
              <a:off x="2317376"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6E7B058-EEF9-B74D-A359-EFFA55C83F3D}"/>
                </a:ext>
              </a:extLst>
            </p:cNvPr>
            <p:cNvSpPr/>
            <p:nvPr/>
          </p:nvSpPr>
          <p:spPr>
            <a:xfrm>
              <a:off x="2911287"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E7264AAB-ED97-7340-9B9C-269DA57E3A6D}"/>
              </a:ext>
            </a:extLst>
          </p:cNvPr>
          <p:cNvSpPr/>
          <p:nvPr/>
        </p:nvSpPr>
        <p:spPr>
          <a:xfrm>
            <a:off x="3569607" y="1418927"/>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9DC549-BCDE-0849-B14D-8D0E3DDF452B}"/>
              </a:ext>
            </a:extLst>
          </p:cNvPr>
          <p:cNvSpPr/>
          <p:nvPr/>
        </p:nvSpPr>
        <p:spPr>
          <a:xfrm rot="4921620" flipV="1">
            <a:off x="3375314" y="1706596"/>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4E0EF9-6703-CF49-8A4C-E38301136D8D}"/>
              </a:ext>
            </a:extLst>
          </p:cNvPr>
          <p:cNvSpPr/>
          <p:nvPr/>
        </p:nvSpPr>
        <p:spPr>
          <a:xfrm rot="2286970">
            <a:off x="3089283" y="2151480"/>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Oval 15">
            <a:extLst>
              <a:ext uri="{FF2B5EF4-FFF2-40B4-BE49-F238E27FC236}">
                <a16:creationId xmlns:a16="http://schemas.microsoft.com/office/drawing/2014/main" id="{118F12CC-10FF-4744-922F-19F58A9C2E47}"/>
              </a:ext>
            </a:extLst>
          </p:cNvPr>
          <p:cNvSpPr/>
          <p:nvPr/>
        </p:nvSpPr>
        <p:spPr>
          <a:xfrm>
            <a:off x="4338496" y="3209819"/>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1E897F-4B53-F74D-9296-818C243E8E01}"/>
              </a:ext>
            </a:extLst>
          </p:cNvPr>
          <p:cNvSpPr/>
          <p:nvPr/>
        </p:nvSpPr>
        <p:spPr>
          <a:xfrm>
            <a:off x="4836464" y="320189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BDA851-D747-CA4F-A425-12D5BD451237}"/>
              </a:ext>
            </a:extLst>
          </p:cNvPr>
          <p:cNvSpPr/>
          <p:nvPr/>
        </p:nvSpPr>
        <p:spPr>
          <a:xfrm>
            <a:off x="4783391" y="2232663"/>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E3BD40-79AD-3741-A357-04EB0892659F}"/>
              </a:ext>
            </a:extLst>
          </p:cNvPr>
          <p:cNvSpPr/>
          <p:nvPr/>
        </p:nvSpPr>
        <p:spPr>
          <a:xfrm>
            <a:off x="4515760" y="3684893"/>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FF9F4EF-3E58-5747-BB81-8CB14BAD4CED}"/>
              </a:ext>
            </a:extLst>
          </p:cNvPr>
          <p:cNvSpPr/>
          <p:nvPr/>
        </p:nvSpPr>
        <p:spPr>
          <a:xfrm>
            <a:off x="5268931" y="214301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2C6789-2DFE-A44E-8422-B55C17E75E88}"/>
              </a:ext>
            </a:extLst>
          </p:cNvPr>
          <p:cNvSpPr/>
          <p:nvPr/>
        </p:nvSpPr>
        <p:spPr>
          <a:xfrm>
            <a:off x="5232349" y="253028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A4403FC-C75C-8844-A583-12EDEA650449}"/>
              </a:ext>
            </a:extLst>
          </p:cNvPr>
          <p:cNvSpPr/>
          <p:nvPr/>
        </p:nvSpPr>
        <p:spPr>
          <a:xfrm>
            <a:off x="4302697" y="284272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4AB8C8A-7795-2341-AEA0-51BC5F8947C8}"/>
              </a:ext>
            </a:extLst>
          </p:cNvPr>
          <p:cNvSpPr/>
          <p:nvPr/>
        </p:nvSpPr>
        <p:spPr>
          <a:xfrm>
            <a:off x="4988864" y="2870203"/>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0064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7875E3-B1B6-5945-AEF4-B837409B7ABA}"/>
              </a:ext>
            </a:extLst>
          </p:cNvPr>
          <p:cNvGrpSpPr/>
          <p:nvPr/>
        </p:nvGrpSpPr>
        <p:grpSpPr>
          <a:xfrm>
            <a:off x="1665195" y="1398494"/>
            <a:ext cx="8861610" cy="4105835"/>
            <a:chOff x="1667436" y="1398494"/>
            <a:chExt cx="8861610" cy="4105835"/>
          </a:xfrm>
        </p:grpSpPr>
        <p:sp>
          <p:nvSpPr>
            <p:cNvPr id="2" name="Oval 1">
              <a:extLst>
                <a:ext uri="{FF2B5EF4-FFF2-40B4-BE49-F238E27FC236}">
                  <a16:creationId xmlns:a16="http://schemas.microsoft.com/office/drawing/2014/main" id="{58166253-CC04-7145-A55F-20CE01C49E9E}"/>
                </a:ext>
              </a:extLst>
            </p:cNvPr>
            <p:cNvSpPr/>
            <p:nvPr/>
          </p:nvSpPr>
          <p:spPr>
            <a:xfrm>
              <a:off x="1667436" y="1398494"/>
              <a:ext cx="4105835" cy="410583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9F85FC6B-78D0-AD46-BA8B-114AF93235ED}"/>
                </a:ext>
              </a:extLst>
            </p:cNvPr>
            <p:cNvSpPr/>
            <p:nvPr/>
          </p:nvSpPr>
          <p:spPr>
            <a:xfrm>
              <a:off x="2317376" y="2048434"/>
              <a:ext cx="2805953" cy="280595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6E7B058-EEF9-B74D-A359-EFFA55C83F3D}"/>
                </a:ext>
              </a:extLst>
            </p:cNvPr>
            <p:cNvSpPr/>
            <p:nvPr/>
          </p:nvSpPr>
          <p:spPr>
            <a:xfrm>
              <a:off x="2911287" y="2642345"/>
              <a:ext cx="1618131" cy="161813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6C9103B-9A36-4F45-8007-688109915497}"/>
                </a:ext>
              </a:extLst>
            </p:cNvPr>
            <p:cNvSpPr/>
            <p:nvPr/>
          </p:nvSpPr>
          <p:spPr>
            <a:xfrm>
              <a:off x="6423211" y="1398494"/>
              <a:ext cx="4105835" cy="410583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904DA-497A-E748-981E-488066FEBF80}"/>
                </a:ext>
              </a:extLst>
            </p:cNvPr>
            <p:cNvSpPr/>
            <p:nvPr/>
          </p:nvSpPr>
          <p:spPr>
            <a:xfrm>
              <a:off x="7073151" y="2048434"/>
              <a:ext cx="2805953" cy="280595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7D52F3-37E0-444B-A012-B4CB2723070F}"/>
                </a:ext>
              </a:extLst>
            </p:cNvPr>
            <p:cNvSpPr/>
            <p:nvPr/>
          </p:nvSpPr>
          <p:spPr>
            <a:xfrm>
              <a:off x="7667062" y="2642345"/>
              <a:ext cx="1618131" cy="1618131"/>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a:extLst>
              <a:ext uri="{FF2B5EF4-FFF2-40B4-BE49-F238E27FC236}">
                <a16:creationId xmlns:a16="http://schemas.microsoft.com/office/drawing/2014/main" id="{E7264AAB-ED97-7340-9B9C-269DA57E3A6D}"/>
              </a:ext>
            </a:extLst>
          </p:cNvPr>
          <p:cNvSpPr/>
          <p:nvPr/>
        </p:nvSpPr>
        <p:spPr>
          <a:xfrm>
            <a:off x="2384613" y="200809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C9DC549-BCDE-0849-B14D-8D0E3DDF452B}"/>
              </a:ext>
            </a:extLst>
          </p:cNvPr>
          <p:cNvSpPr/>
          <p:nvPr/>
        </p:nvSpPr>
        <p:spPr>
          <a:xfrm rot="4921620" flipV="1">
            <a:off x="2117910" y="2330824"/>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4E0EF9-6703-CF49-8A4C-E38301136D8D}"/>
              </a:ext>
            </a:extLst>
          </p:cNvPr>
          <p:cNvSpPr/>
          <p:nvPr/>
        </p:nvSpPr>
        <p:spPr>
          <a:xfrm rot="2286970">
            <a:off x="1959752" y="2805682"/>
            <a:ext cx="2001351" cy="16236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 name="Freeform 12">
            <a:extLst>
              <a:ext uri="{FF2B5EF4-FFF2-40B4-BE49-F238E27FC236}">
                <a16:creationId xmlns:a16="http://schemas.microsoft.com/office/drawing/2014/main" id="{9801F2C4-579A-7149-905B-1254025AE0CF}"/>
              </a:ext>
            </a:extLst>
          </p:cNvPr>
          <p:cNvSpPr/>
          <p:nvPr/>
        </p:nvSpPr>
        <p:spPr>
          <a:xfrm>
            <a:off x="6032615" y="137149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A47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9EE31EA-8191-3242-B8EF-58CC34A5EDC8}"/>
              </a:ext>
            </a:extLst>
          </p:cNvPr>
          <p:cNvSpPr/>
          <p:nvPr/>
        </p:nvSpPr>
        <p:spPr>
          <a:xfrm rot="4921620" flipV="1">
            <a:off x="5765912" y="1694223"/>
            <a:ext cx="430306" cy="681318"/>
          </a:xfrm>
          <a:custGeom>
            <a:avLst/>
            <a:gdLst>
              <a:gd name="connsiteX0" fmla="*/ 0 w 430306"/>
              <a:gd name="connsiteY0" fmla="*/ 340659 h 681318"/>
              <a:gd name="connsiteX1" fmla="*/ 17929 w 430306"/>
              <a:gd name="connsiteY1" fmla="*/ 0 h 681318"/>
              <a:gd name="connsiteX2" fmla="*/ 430306 w 430306"/>
              <a:gd name="connsiteY2" fmla="*/ 376518 h 681318"/>
              <a:gd name="connsiteX3" fmla="*/ 322729 w 430306"/>
              <a:gd name="connsiteY3" fmla="*/ 681318 h 681318"/>
            </a:gdLst>
            <a:ahLst/>
            <a:cxnLst>
              <a:cxn ang="0">
                <a:pos x="connsiteX0" y="connsiteY0"/>
              </a:cxn>
              <a:cxn ang="0">
                <a:pos x="connsiteX1" y="connsiteY1"/>
              </a:cxn>
              <a:cxn ang="0">
                <a:pos x="connsiteX2" y="connsiteY2"/>
              </a:cxn>
              <a:cxn ang="0">
                <a:pos x="connsiteX3" y="connsiteY3"/>
              </a:cxn>
            </a:cxnLst>
            <a:rect l="l" t="t" r="r" b="b"/>
            <a:pathLst>
              <a:path w="430306" h="681318">
                <a:moveTo>
                  <a:pt x="0" y="340659"/>
                </a:moveTo>
                <a:lnTo>
                  <a:pt x="17929" y="0"/>
                </a:lnTo>
                <a:lnTo>
                  <a:pt x="430306" y="376518"/>
                </a:lnTo>
                <a:lnTo>
                  <a:pt x="322729" y="681318"/>
                </a:lnTo>
              </a:path>
            </a:pathLst>
          </a:custGeom>
          <a:solidFill>
            <a:srgbClr val="A47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1B4835-DE9D-2343-9FD7-630BFB7CBF40}"/>
              </a:ext>
            </a:extLst>
          </p:cNvPr>
          <p:cNvSpPr/>
          <p:nvPr/>
        </p:nvSpPr>
        <p:spPr>
          <a:xfrm rot="2286970">
            <a:off x="5607754" y="2169081"/>
            <a:ext cx="2001351" cy="162363"/>
          </a:xfrm>
          <a:prstGeom prst="rect">
            <a:avLst/>
          </a:prstGeom>
          <a:solidFill>
            <a:schemeClr val="accent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 name="Oval 15">
            <a:extLst>
              <a:ext uri="{FF2B5EF4-FFF2-40B4-BE49-F238E27FC236}">
                <a16:creationId xmlns:a16="http://schemas.microsoft.com/office/drawing/2014/main" id="{118F12CC-10FF-4744-922F-19F58A9C2E47}"/>
              </a:ext>
            </a:extLst>
          </p:cNvPr>
          <p:cNvSpPr/>
          <p:nvPr/>
        </p:nvSpPr>
        <p:spPr>
          <a:xfrm>
            <a:off x="3352802" y="371184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1E897F-4B53-F74D-9296-818C243E8E01}"/>
              </a:ext>
            </a:extLst>
          </p:cNvPr>
          <p:cNvSpPr/>
          <p:nvPr/>
        </p:nvSpPr>
        <p:spPr>
          <a:xfrm>
            <a:off x="3612776" y="3577375"/>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BDA851-D747-CA4F-A425-12D5BD451237}"/>
              </a:ext>
            </a:extLst>
          </p:cNvPr>
          <p:cNvSpPr/>
          <p:nvPr/>
        </p:nvSpPr>
        <p:spPr>
          <a:xfrm>
            <a:off x="3827931" y="3774594"/>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E3BD40-79AD-3741-A357-04EB0892659F}"/>
              </a:ext>
            </a:extLst>
          </p:cNvPr>
          <p:cNvSpPr/>
          <p:nvPr/>
        </p:nvSpPr>
        <p:spPr>
          <a:xfrm>
            <a:off x="3971363" y="3505657"/>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FF9F4EF-3E58-5747-BB81-8CB14BAD4CED}"/>
              </a:ext>
            </a:extLst>
          </p:cNvPr>
          <p:cNvSpPr/>
          <p:nvPr/>
        </p:nvSpPr>
        <p:spPr>
          <a:xfrm>
            <a:off x="3890685" y="3281536"/>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72C6789-2DFE-A44E-8422-B55C17E75E88}"/>
              </a:ext>
            </a:extLst>
          </p:cNvPr>
          <p:cNvSpPr/>
          <p:nvPr/>
        </p:nvSpPr>
        <p:spPr>
          <a:xfrm>
            <a:off x="3657603" y="3030527"/>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A4403FC-C75C-8844-A583-12EDEA650449}"/>
              </a:ext>
            </a:extLst>
          </p:cNvPr>
          <p:cNvSpPr/>
          <p:nvPr/>
        </p:nvSpPr>
        <p:spPr>
          <a:xfrm>
            <a:off x="3191438" y="3460831"/>
            <a:ext cx="179295" cy="179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8660D4D-F0D6-A94E-8ED0-5C6A85C48B36}"/>
              </a:ext>
            </a:extLst>
          </p:cNvPr>
          <p:cNvSpPr/>
          <p:nvPr/>
        </p:nvSpPr>
        <p:spPr>
          <a:xfrm>
            <a:off x="7270374" y="2949845"/>
            <a:ext cx="179295" cy="17929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7370-5878-0D4D-9E12-9B2685402DF4}"/>
              </a:ext>
            </a:extLst>
          </p:cNvPr>
          <p:cNvSpPr/>
          <p:nvPr/>
        </p:nvSpPr>
        <p:spPr>
          <a:xfrm>
            <a:off x="7082118" y="2833308"/>
            <a:ext cx="179295" cy="17929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374F68-A753-3847-8E07-B9DE93569DF0}"/>
              </a:ext>
            </a:extLst>
          </p:cNvPr>
          <p:cNvSpPr/>
          <p:nvPr/>
        </p:nvSpPr>
        <p:spPr>
          <a:xfrm>
            <a:off x="7351056" y="2761588"/>
            <a:ext cx="179295" cy="17929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80C3A5-F970-1346-A006-4E64BDF77252}"/>
              </a:ext>
            </a:extLst>
          </p:cNvPr>
          <p:cNvSpPr/>
          <p:nvPr/>
        </p:nvSpPr>
        <p:spPr>
          <a:xfrm>
            <a:off x="7476562" y="2940884"/>
            <a:ext cx="179295" cy="17929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6559CFF-0959-0545-9FB7-23A883F91959}"/>
              </a:ext>
            </a:extLst>
          </p:cNvPr>
          <p:cNvSpPr txBox="1"/>
          <p:nvPr/>
        </p:nvSpPr>
        <p:spPr>
          <a:xfrm>
            <a:off x="2268072" y="5576044"/>
            <a:ext cx="2805953" cy="769441"/>
          </a:xfrm>
          <a:prstGeom prst="rect">
            <a:avLst/>
          </a:prstGeom>
          <a:noFill/>
        </p:spPr>
        <p:txBody>
          <a:bodyPr wrap="square" rtlCol="0">
            <a:spAutoFit/>
          </a:bodyPr>
          <a:lstStyle/>
          <a:p>
            <a:pPr algn="ctr"/>
            <a:r>
              <a:rPr lang="en-US" sz="4400" b="1" dirty="0">
                <a:solidFill>
                  <a:schemeClr val="bg1"/>
                </a:solidFill>
                <a:latin typeface="Franklin Gothic Heavy" panose="020B0603020102020204" pitchFamily="34" charset="0"/>
              </a:rPr>
              <a:t>Bias</a:t>
            </a:r>
          </a:p>
        </p:txBody>
      </p:sp>
      <p:sp>
        <p:nvSpPr>
          <p:cNvPr id="28" name="TextBox 27">
            <a:extLst>
              <a:ext uri="{FF2B5EF4-FFF2-40B4-BE49-F238E27FC236}">
                <a16:creationId xmlns:a16="http://schemas.microsoft.com/office/drawing/2014/main" id="{73BC5D0E-0597-EE4F-86E6-9DAAB21098A3}"/>
              </a:ext>
            </a:extLst>
          </p:cNvPr>
          <p:cNvSpPr txBox="1"/>
          <p:nvPr/>
        </p:nvSpPr>
        <p:spPr>
          <a:xfrm>
            <a:off x="7070909" y="5576044"/>
            <a:ext cx="2805953" cy="769441"/>
          </a:xfrm>
          <a:prstGeom prst="rect">
            <a:avLst/>
          </a:prstGeom>
          <a:noFill/>
        </p:spPr>
        <p:txBody>
          <a:bodyPr wrap="square" rtlCol="0">
            <a:spAutoFit/>
          </a:bodyPr>
          <a:lstStyle/>
          <a:p>
            <a:pPr algn="ctr"/>
            <a:r>
              <a:rPr lang="en-US" sz="4400" b="1" dirty="0">
                <a:solidFill>
                  <a:schemeClr val="accent3"/>
                </a:solidFill>
                <a:latin typeface="Franklin Gothic Heavy" panose="020B0603020102020204" pitchFamily="34" charset="0"/>
              </a:rPr>
              <a:t>Variance</a:t>
            </a:r>
          </a:p>
        </p:txBody>
      </p:sp>
    </p:spTree>
    <p:extLst>
      <p:ext uri="{BB962C8B-B14F-4D97-AF65-F5344CB8AC3E}">
        <p14:creationId xmlns:p14="http://schemas.microsoft.com/office/powerpoint/2010/main" val="1522428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36065</TotalTime>
  <Words>8069</Words>
  <Application>Microsoft Macintosh PowerPoint</Application>
  <PresentationFormat>Widescreen</PresentationFormat>
  <Paragraphs>1109</Paragraphs>
  <Slides>163</Slides>
  <Notes>151</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163</vt:i4>
      </vt:variant>
    </vt:vector>
  </HeadingPairs>
  <TitlesOfParts>
    <vt:vector size="174" baseType="lpstr">
      <vt:lpstr>ＭＳ Ｐゴシック</vt:lpstr>
      <vt:lpstr>American Typewriter</vt:lpstr>
      <vt:lpstr>Arial</vt:lpstr>
      <vt:lpstr>Calibri</vt:lpstr>
      <vt:lpstr>Cambria Math</vt:lpstr>
      <vt:lpstr>Franklin Gothic Heavy</vt:lpstr>
      <vt:lpstr>Franklin Gothic Medium</vt:lpstr>
      <vt:lpstr>Sana</vt:lpstr>
      <vt:lpstr>Times New Roman</vt:lpstr>
      <vt:lpstr>Wingdings</vt:lpstr>
      <vt:lpstr>Office Theme</vt:lpstr>
      <vt:lpstr>A case for propensity score weighting: a doubly robust estimator for overlap weights</vt:lpstr>
      <vt:lpstr>PowerPoint Presentation</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Weighting</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ATO DR estimator</vt:lpstr>
      <vt:lpstr>ATO DR estimator</vt:lpstr>
      <vt:lpstr>ATO 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 weighting method</vt:lpstr>
      <vt:lpstr>Propensity score weighting method</vt:lpstr>
      <vt:lpstr>Freedman &amp; Berk  Simulation</vt:lpstr>
      <vt:lpstr>PowerPoint Presentation</vt:lpstr>
      <vt:lpstr>PowerPoint Presentation</vt:lpstr>
      <vt:lpstr>Fit a misspecified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Fit correctly specified models</vt:lpstr>
      <vt:lpstr>PowerPoint Presentation</vt:lpstr>
      <vt:lpstr>PowerPoint Presentation</vt:lpstr>
      <vt:lpstr>PowerPoint Presentation</vt:lpstr>
      <vt:lpstr>PowerPoint Presentation</vt:lpstr>
      <vt:lpstr>PowerPoint Presentation</vt:lpstr>
      <vt:lpstr>PowerPoint Presentation</vt:lpstr>
      <vt:lpstr>Recap</vt:lpstr>
      <vt:lpstr>Further Research</vt:lpstr>
      <vt:lpstr>Further Research</vt:lpstr>
      <vt:lpstr>PowerPoint Presentation</vt:lpstr>
      <vt:lpstr>Further Research</vt:lpstr>
      <vt:lpstr>PowerPoint Presentation</vt:lpstr>
      <vt:lpstr>PowerPoint Presentation</vt:lpstr>
      <vt:lpstr>Further Research</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349</cp:revision>
  <cp:lastPrinted>2019-01-25T14:31:54Z</cp:lastPrinted>
  <dcterms:created xsi:type="dcterms:W3CDTF">2017-11-08T23:32:53Z</dcterms:created>
  <dcterms:modified xsi:type="dcterms:W3CDTF">2019-01-29T00:52:18Z</dcterms:modified>
</cp:coreProperties>
</file>